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Default Extension="pdf" ContentType="application/pdf"/>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slides/slide4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42"/>
  </p:notesMasterIdLst>
  <p:sldIdLst>
    <p:sldId id="263" r:id="rId2"/>
    <p:sldId id="367" r:id="rId3"/>
    <p:sldId id="365" r:id="rId4"/>
    <p:sldId id="264" r:id="rId5"/>
    <p:sldId id="279" r:id="rId6"/>
    <p:sldId id="455" r:id="rId7"/>
    <p:sldId id="436" r:id="rId8"/>
    <p:sldId id="437" r:id="rId9"/>
    <p:sldId id="438" r:id="rId10"/>
    <p:sldId id="466" r:id="rId11"/>
    <p:sldId id="435" r:id="rId12"/>
    <p:sldId id="472" r:id="rId13"/>
    <p:sldId id="432" r:id="rId14"/>
    <p:sldId id="457" r:id="rId15"/>
    <p:sldId id="431" r:id="rId16"/>
    <p:sldId id="459" r:id="rId17"/>
    <p:sldId id="467" r:id="rId18"/>
    <p:sldId id="468" r:id="rId19"/>
    <p:sldId id="474" r:id="rId20"/>
    <p:sldId id="469" r:id="rId21"/>
    <p:sldId id="475" r:id="rId22"/>
    <p:sldId id="458" r:id="rId23"/>
    <p:sldId id="476" r:id="rId24"/>
    <p:sldId id="470" r:id="rId25"/>
    <p:sldId id="473" r:id="rId26"/>
    <p:sldId id="471" r:id="rId27"/>
    <p:sldId id="442" r:id="rId28"/>
    <p:sldId id="443" r:id="rId29"/>
    <p:sldId id="444" r:id="rId30"/>
    <p:sldId id="445" r:id="rId31"/>
    <p:sldId id="446" r:id="rId32"/>
    <p:sldId id="447" r:id="rId33"/>
    <p:sldId id="448" r:id="rId34"/>
    <p:sldId id="449" r:id="rId35"/>
    <p:sldId id="450" r:id="rId36"/>
    <p:sldId id="451" r:id="rId37"/>
    <p:sldId id="452" r:id="rId38"/>
    <p:sldId id="453" r:id="rId39"/>
    <p:sldId id="454" r:id="rId40"/>
    <p:sldId id="396" r:id="rId41"/>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mc="http://schemas.openxmlformats.org/markup-compatibility/2006" xmlns:mv="urn:schemas-microsoft-com:mac:vml" xmlns:p14="http://schemas.microsoft.com/office/powerpoint/2010/main" xmlns="" val="0"/>
    </p:ext>
    <p:ext uri="{D31A062A-798A-4329-ABDD-BBA856620510}">
      <p14:defaultImageDpi xmlns:mc="http://schemas.openxmlformats.org/markup-compatibility/2006" xmlns:mv="urn:schemas-microsoft-com:mac:vml" xmlns:p14="http://schemas.microsoft.com/office/powerpoint/2010/main" xmlns=""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D7AC3CCA-C797-4891-BE02-D94E43425B78}" styleName="Medium Style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00" autoAdjust="0"/>
    <p:restoredTop sz="94569" autoAdjust="0"/>
  </p:normalViewPr>
  <p:slideViewPr>
    <p:cSldViewPr snapToGrid="0" snapToObjects="1">
      <p:cViewPr varScale="1">
        <p:scale>
          <a:sx n="54" d="100"/>
          <a:sy n="54" d="100"/>
        </p:scale>
        <p:origin x="-1068" y="-84"/>
      </p:cViewPr>
      <p:guideLst>
        <p:guide orient="horz" pos="2160"/>
        <p:guide pos="2880"/>
      </p:guideLst>
    </p:cSldViewPr>
  </p:slideViewPr>
  <p:outlineViewPr>
    <p:cViewPr>
      <p:scale>
        <a:sx n="33" d="100"/>
        <a:sy n="33" d="100"/>
      </p:scale>
      <p:origin x="0" y="136"/>
    </p:cViewPr>
  </p:outlin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F19B077-E022-704C-89B8-B14CC3E8810E}" type="datetimeFigureOut">
              <a:rPr lang="en-US" smtClean="0"/>
              <a:pPr/>
              <a:t>3/13/2012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15B983D-89D1-FC43-9F51-2436FD59BDED}"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AF39C5B6-7BBB-2048-B543-7A19BF776485}" type="slidenum">
              <a:rPr lang="en-US" smtClean="0"/>
              <a:pPr/>
              <a:t>31</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AF39C5B6-7BBB-2048-B543-7A19BF776485}" type="slidenum">
              <a:rPr lang="en-US" smtClean="0"/>
              <a:pPr/>
              <a:t>37</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6645985C-009C-EA44-9172-91F3F2A7A101}" type="datetimeFigureOut">
              <a:rPr lang="en-US" smtClean="0"/>
              <a:pPr/>
              <a:t>3/13/2012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5108C8C-A631-D044-AF58-8649DE7978D6}" type="slidenum">
              <a:rPr lang="en-US" smtClean="0"/>
              <a:pPr/>
              <a:t>‹#›</a:t>
            </a:fld>
            <a:endParaRPr lang="en-US"/>
          </a:p>
        </p:txBody>
      </p:sp>
    </p:spTree>
    <p:extLst>
      <p:ext uri="{BB962C8B-B14F-4D97-AF65-F5344CB8AC3E}">
        <p14:creationId xmlns:mc="http://schemas.openxmlformats.org/markup-compatibility/2006" xmlns:mv="urn:schemas-microsoft-com:mac:vml" xmlns:p14="http://schemas.microsoft.com/office/powerpoint/2010/main" xmlns="" val="413137476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645985C-009C-EA44-9172-91F3F2A7A101}" type="datetimeFigureOut">
              <a:rPr lang="en-US" smtClean="0"/>
              <a:pPr/>
              <a:t>3/13/2012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5108C8C-A631-D044-AF58-8649DE7978D6}" type="slidenum">
              <a:rPr lang="en-US" smtClean="0"/>
              <a:pPr/>
              <a:t>‹#›</a:t>
            </a:fld>
            <a:endParaRPr lang="en-US"/>
          </a:p>
        </p:txBody>
      </p:sp>
    </p:spTree>
    <p:extLst>
      <p:ext uri="{BB962C8B-B14F-4D97-AF65-F5344CB8AC3E}">
        <p14:creationId xmlns:mc="http://schemas.openxmlformats.org/markup-compatibility/2006" xmlns:mv="urn:schemas-microsoft-com:mac:vml" xmlns:p14="http://schemas.microsoft.com/office/powerpoint/2010/main" xmlns="" val="307245859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645985C-009C-EA44-9172-91F3F2A7A101}" type="datetimeFigureOut">
              <a:rPr lang="en-US" smtClean="0"/>
              <a:pPr/>
              <a:t>3/13/2012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5108C8C-A631-D044-AF58-8649DE7978D6}" type="slidenum">
              <a:rPr lang="en-US" smtClean="0"/>
              <a:pPr/>
              <a:t>‹#›</a:t>
            </a:fld>
            <a:endParaRPr lang="en-US"/>
          </a:p>
        </p:txBody>
      </p:sp>
    </p:spTree>
    <p:extLst>
      <p:ext uri="{BB962C8B-B14F-4D97-AF65-F5344CB8AC3E}">
        <p14:creationId xmlns:mc="http://schemas.openxmlformats.org/markup-compatibility/2006" xmlns:mv="urn:schemas-microsoft-com:mac:vml" xmlns:p14="http://schemas.microsoft.com/office/powerpoint/2010/main" xmlns="" val="83076851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645985C-009C-EA44-9172-91F3F2A7A101}" type="datetimeFigureOut">
              <a:rPr lang="en-US" smtClean="0"/>
              <a:pPr/>
              <a:t>3/13/2012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5108C8C-A631-D044-AF58-8649DE7978D6}" type="slidenum">
              <a:rPr lang="en-US" smtClean="0"/>
              <a:pPr/>
              <a:t>‹#›</a:t>
            </a:fld>
            <a:endParaRPr lang="en-US"/>
          </a:p>
        </p:txBody>
      </p:sp>
    </p:spTree>
    <p:extLst>
      <p:ext uri="{BB962C8B-B14F-4D97-AF65-F5344CB8AC3E}">
        <p14:creationId xmlns:mc="http://schemas.openxmlformats.org/markup-compatibility/2006" xmlns:mv="urn:schemas-microsoft-com:mac:vml" xmlns:p14="http://schemas.microsoft.com/office/powerpoint/2010/main" xmlns="" val="131660724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645985C-009C-EA44-9172-91F3F2A7A101}" type="datetimeFigureOut">
              <a:rPr lang="en-US" smtClean="0"/>
              <a:pPr/>
              <a:t>3/13/2012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5108C8C-A631-D044-AF58-8649DE7978D6}" type="slidenum">
              <a:rPr lang="en-US" smtClean="0"/>
              <a:pPr/>
              <a:t>‹#›</a:t>
            </a:fld>
            <a:endParaRPr lang="en-US"/>
          </a:p>
        </p:txBody>
      </p:sp>
    </p:spTree>
    <p:extLst>
      <p:ext uri="{BB962C8B-B14F-4D97-AF65-F5344CB8AC3E}">
        <p14:creationId xmlns:mc="http://schemas.openxmlformats.org/markup-compatibility/2006" xmlns:mv="urn:schemas-microsoft-com:mac:vml" xmlns:p14="http://schemas.microsoft.com/office/powerpoint/2010/main" xmlns="" val="88604794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6645985C-009C-EA44-9172-91F3F2A7A101}" type="datetimeFigureOut">
              <a:rPr lang="en-US" smtClean="0"/>
              <a:pPr/>
              <a:t>3/13/2012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5108C8C-A631-D044-AF58-8649DE7978D6}" type="slidenum">
              <a:rPr lang="en-US" smtClean="0"/>
              <a:pPr/>
              <a:t>‹#›</a:t>
            </a:fld>
            <a:endParaRPr lang="en-US"/>
          </a:p>
        </p:txBody>
      </p:sp>
    </p:spTree>
    <p:extLst>
      <p:ext uri="{BB962C8B-B14F-4D97-AF65-F5344CB8AC3E}">
        <p14:creationId xmlns:mc="http://schemas.openxmlformats.org/markup-compatibility/2006" xmlns:mv="urn:schemas-microsoft-com:mac:vml" xmlns:p14="http://schemas.microsoft.com/office/powerpoint/2010/main" xmlns="" val="316296575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6645985C-009C-EA44-9172-91F3F2A7A101}" type="datetimeFigureOut">
              <a:rPr lang="en-US" smtClean="0"/>
              <a:pPr/>
              <a:t>3/13/2012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5108C8C-A631-D044-AF58-8649DE7978D6}" type="slidenum">
              <a:rPr lang="en-US" smtClean="0"/>
              <a:pPr/>
              <a:t>‹#›</a:t>
            </a:fld>
            <a:endParaRPr lang="en-US"/>
          </a:p>
        </p:txBody>
      </p:sp>
    </p:spTree>
    <p:extLst>
      <p:ext uri="{BB962C8B-B14F-4D97-AF65-F5344CB8AC3E}">
        <p14:creationId xmlns:mc="http://schemas.openxmlformats.org/markup-compatibility/2006" xmlns:mv="urn:schemas-microsoft-com:mac:vml" xmlns:p14="http://schemas.microsoft.com/office/powerpoint/2010/main" xmlns="" val="172591648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6645985C-009C-EA44-9172-91F3F2A7A101}" type="datetimeFigureOut">
              <a:rPr lang="en-US" smtClean="0"/>
              <a:pPr/>
              <a:t>3/13/2012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5108C8C-A631-D044-AF58-8649DE7978D6}" type="slidenum">
              <a:rPr lang="en-US" smtClean="0"/>
              <a:pPr/>
              <a:t>‹#›</a:t>
            </a:fld>
            <a:endParaRPr lang="en-US"/>
          </a:p>
        </p:txBody>
      </p:sp>
    </p:spTree>
    <p:extLst>
      <p:ext uri="{BB962C8B-B14F-4D97-AF65-F5344CB8AC3E}">
        <p14:creationId xmlns:mc="http://schemas.openxmlformats.org/markup-compatibility/2006" xmlns:mv="urn:schemas-microsoft-com:mac:vml" xmlns:p14="http://schemas.microsoft.com/office/powerpoint/2010/main" xmlns="" val="248070189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645985C-009C-EA44-9172-91F3F2A7A101}" type="datetimeFigureOut">
              <a:rPr lang="en-US" smtClean="0"/>
              <a:pPr/>
              <a:t>3/13/2012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5108C8C-A631-D044-AF58-8649DE7978D6}" type="slidenum">
              <a:rPr lang="en-US" smtClean="0"/>
              <a:pPr/>
              <a:t>‹#›</a:t>
            </a:fld>
            <a:endParaRPr lang="en-US"/>
          </a:p>
        </p:txBody>
      </p:sp>
    </p:spTree>
    <p:extLst>
      <p:ext uri="{BB962C8B-B14F-4D97-AF65-F5344CB8AC3E}">
        <p14:creationId xmlns:mc="http://schemas.openxmlformats.org/markup-compatibility/2006" xmlns:mv="urn:schemas-microsoft-com:mac:vml" xmlns:p14="http://schemas.microsoft.com/office/powerpoint/2010/main" xmlns="" val="133469403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645985C-009C-EA44-9172-91F3F2A7A101}" type="datetimeFigureOut">
              <a:rPr lang="en-US" smtClean="0"/>
              <a:pPr/>
              <a:t>3/13/2012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5108C8C-A631-D044-AF58-8649DE7978D6}" type="slidenum">
              <a:rPr lang="en-US" smtClean="0"/>
              <a:pPr/>
              <a:t>‹#›</a:t>
            </a:fld>
            <a:endParaRPr lang="en-US"/>
          </a:p>
        </p:txBody>
      </p:sp>
    </p:spTree>
    <p:extLst>
      <p:ext uri="{BB962C8B-B14F-4D97-AF65-F5344CB8AC3E}">
        <p14:creationId xmlns:mc="http://schemas.openxmlformats.org/markup-compatibility/2006" xmlns:mv="urn:schemas-microsoft-com:mac:vml" xmlns:p14="http://schemas.microsoft.com/office/powerpoint/2010/main" xmlns="" val="295696650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645985C-009C-EA44-9172-91F3F2A7A101}" type="datetimeFigureOut">
              <a:rPr lang="en-US" smtClean="0"/>
              <a:pPr/>
              <a:t>3/13/2012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5108C8C-A631-D044-AF58-8649DE7978D6}" type="slidenum">
              <a:rPr lang="en-US" smtClean="0"/>
              <a:pPr/>
              <a:t>‹#›</a:t>
            </a:fld>
            <a:endParaRPr lang="en-US"/>
          </a:p>
        </p:txBody>
      </p:sp>
    </p:spTree>
    <p:extLst>
      <p:ext uri="{BB962C8B-B14F-4D97-AF65-F5344CB8AC3E}">
        <p14:creationId xmlns:mc="http://schemas.openxmlformats.org/markup-compatibility/2006" xmlns:mv="urn:schemas-microsoft-com:mac:vml" xmlns:p14="http://schemas.microsoft.com/office/powerpoint/2010/main" xmlns="" val="294901144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645985C-009C-EA44-9172-91F3F2A7A101}" type="datetimeFigureOut">
              <a:rPr lang="en-US" smtClean="0"/>
              <a:pPr/>
              <a:t>3/13/2012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5108C8C-A631-D044-AF58-8649DE7978D6}" type="slidenum">
              <a:rPr lang="en-US" smtClean="0"/>
              <a:pPr/>
              <a:t>‹#›</a:t>
            </a:fld>
            <a:endParaRPr lang="en-US"/>
          </a:p>
        </p:txBody>
      </p:sp>
    </p:spTree>
    <p:extLst>
      <p:ext uri="{BB962C8B-B14F-4D97-AF65-F5344CB8AC3E}">
        <p14:creationId xmlns:mc="http://schemas.openxmlformats.org/markup-compatibility/2006" xmlns:mv="urn:schemas-microsoft-com:mac:vml" xmlns:p14="http://schemas.microsoft.com/office/powerpoint/2010/main" xmlns="" val="59081520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hyperlink" Target="http://www.youtube.com/watch?v=U2AG07BOegw" TargetMode="Externa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pdf"/><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hyperlink" Target="http://www.youtube.com/watch?v=CXFEBbPIEOI"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hyperlink" Target="http://www.commoncraft.com/"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dirty="0" smtClean="0"/>
              <a:t>Information </a:t>
            </a:r>
            <a:r>
              <a:rPr lang="en-US" dirty="0"/>
              <a:t>Literacy Instruction for School Libraries</a:t>
            </a:r>
          </a:p>
        </p:txBody>
      </p:sp>
      <p:sp>
        <p:nvSpPr>
          <p:cNvPr id="3" name="Subtitle 2"/>
          <p:cNvSpPr>
            <a:spLocks noGrp="1"/>
          </p:cNvSpPr>
          <p:nvPr>
            <p:ph type="subTitle" idx="1"/>
          </p:nvPr>
        </p:nvSpPr>
        <p:spPr/>
        <p:txBody>
          <a:bodyPr/>
          <a:lstStyle/>
          <a:p>
            <a:r>
              <a:rPr lang="en-US" dirty="0" smtClean="0"/>
              <a:t>C&amp;I 445</a:t>
            </a:r>
          </a:p>
          <a:p>
            <a:r>
              <a:rPr lang="en-US" dirty="0" smtClean="0"/>
              <a:t>March 12, 2012</a:t>
            </a:r>
            <a:endParaRPr lang="en-US" dirty="0"/>
          </a:p>
        </p:txBody>
      </p:sp>
    </p:spTree>
    <p:extLst>
      <p:ext uri="{BB962C8B-B14F-4D97-AF65-F5344CB8AC3E}">
        <p14:creationId xmlns:mc="http://schemas.openxmlformats.org/markup-compatibility/2006" xmlns:mv="urn:schemas-microsoft-com:mac:vml" xmlns:p14="http://schemas.microsoft.com/office/powerpoint/2010/main" xmlns="" val="237815281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Exploration in Collaboration</a:t>
            </a:r>
            <a:br>
              <a:rPr lang="en-US" dirty="0" smtClean="0"/>
            </a:br>
            <a:r>
              <a:rPr lang="en-US" dirty="0" smtClean="0"/>
              <a:t>Due Date</a:t>
            </a:r>
            <a:endParaRPr lang="en-US" dirty="0"/>
          </a:p>
        </p:txBody>
      </p:sp>
      <p:sp>
        <p:nvSpPr>
          <p:cNvPr id="3" name="Content Placeholder 2"/>
          <p:cNvSpPr>
            <a:spLocks noGrp="1"/>
          </p:cNvSpPr>
          <p:nvPr>
            <p:ph idx="1"/>
          </p:nvPr>
        </p:nvSpPr>
        <p:spPr/>
        <p:txBody>
          <a:bodyPr>
            <a:normAutofit/>
          </a:bodyPr>
          <a:lstStyle/>
          <a:p>
            <a:pPr algn="ctr">
              <a:buNone/>
            </a:pPr>
            <a:endParaRPr lang="en-US" sz="4800" dirty="0" smtClean="0"/>
          </a:p>
          <a:p>
            <a:pPr algn="ctr">
              <a:buNone/>
            </a:pPr>
            <a:endParaRPr lang="en-US" sz="4800" dirty="0" smtClean="0"/>
          </a:p>
          <a:p>
            <a:pPr algn="ctr">
              <a:buNone/>
            </a:pPr>
            <a:r>
              <a:rPr lang="en-US" sz="4800" dirty="0" smtClean="0"/>
              <a:t>April 9th</a:t>
            </a:r>
            <a:endParaRPr lang="en-US" sz="4800"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Your Lessons</a:t>
            </a:r>
            <a:endParaRPr lang="en-US" dirty="0"/>
          </a:p>
        </p:txBody>
      </p:sp>
      <p:sp>
        <p:nvSpPr>
          <p:cNvPr id="3" name="Content Placeholder 2"/>
          <p:cNvSpPr>
            <a:spLocks noGrp="1"/>
          </p:cNvSpPr>
          <p:nvPr>
            <p:ph idx="1"/>
          </p:nvPr>
        </p:nvSpPr>
        <p:spPr>
          <a:xfrm>
            <a:off x="457200" y="1600200"/>
            <a:ext cx="3230931" cy="4525963"/>
          </a:xfrm>
        </p:spPr>
        <p:txBody>
          <a:bodyPr>
            <a:normAutofit fontScale="92500" lnSpcReduction="20000"/>
          </a:bodyPr>
          <a:lstStyle/>
          <a:p>
            <a:pPr>
              <a:buFont typeface="Wingdings" charset="2"/>
              <a:buChar char="ü"/>
            </a:pPr>
            <a:r>
              <a:rPr lang="en-US" dirty="0" smtClean="0"/>
              <a:t>Jen W.</a:t>
            </a:r>
          </a:p>
          <a:p>
            <a:pPr>
              <a:buFont typeface="Wingdings" charset="2"/>
              <a:buChar char="ü"/>
            </a:pPr>
            <a:r>
              <a:rPr lang="en-US" dirty="0" smtClean="0"/>
              <a:t>Dawn</a:t>
            </a:r>
          </a:p>
          <a:p>
            <a:pPr>
              <a:buFont typeface="Wingdings" charset="2"/>
              <a:buChar char="ü"/>
            </a:pPr>
            <a:r>
              <a:rPr lang="en-US" dirty="0" smtClean="0"/>
              <a:t>Sarah</a:t>
            </a:r>
          </a:p>
          <a:p>
            <a:pPr>
              <a:buFont typeface="Wingdings" charset="2"/>
              <a:buChar char="ü"/>
            </a:pPr>
            <a:r>
              <a:rPr lang="en-US" dirty="0" smtClean="0"/>
              <a:t>Doug</a:t>
            </a:r>
          </a:p>
          <a:p>
            <a:pPr>
              <a:buFont typeface="Wingdings" charset="2"/>
              <a:buChar char="ü"/>
            </a:pPr>
            <a:r>
              <a:rPr lang="en-US" dirty="0" smtClean="0"/>
              <a:t>Mike S.</a:t>
            </a:r>
          </a:p>
          <a:p>
            <a:pPr>
              <a:buFont typeface="Wingdings" charset="2"/>
              <a:buChar char="ü"/>
            </a:pPr>
            <a:r>
              <a:rPr lang="en-US" dirty="0" smtClean="0"/>
              <a:t>Nate</a:t>
            </a:r>
          </a:p>
          <a:p>
            <a:pPr>
              <a:buFont typeface="Wingdings" charset="2"/>
              <a:buChar char="ü"/>
            </a:pPr>
            <a:r>
              <a:rPr lang="en-US" dirty="0" smtClean="0"/>
              <a:t>Amy</a:t>
            </a:r>
          </a:p>
          <a:p>
            <a:pPr>
              <a:buFont typeface="Wingdings" charset="2"/>
              <a:buChar char="ü"/>
            </a:pPr>
            <a:r>
              <a:rPr lang="en-US" dirty="0" smtClean="0"/>
              <a:t>Shannon</a:t>
            </a:r>
          </a:p>
          <a:p>
            <a:r>
              <a:rPr lang="en-US" dirty="0" smtClean="0"/>
              <a:t>Michelle</a:t>
            </a:r>
            <a:endParaRPr lang="en-US" dirty="0"/>
          </a:p>
        </p:txBody>
      </p:sp>
      <p:sp>
        <p:nvSpPr>
          <p:cNvPr id="4" name="Content Placeholder 2"/>
          <p:cNvSpPr txBox="1">
            <a:spLocks/>
          </p:cNvSpPr>
          <p:nvPr/>
        </p:nvSpPr>
        <p:spPr>
          <a:xfrm>
            <a:off x="4261094" y="1600200"/>
            <a:ext cx="3230931" cy="4525963"/>
          </a:xfrm>
          <a:prstGeom prst="rect">
            <a:avLst/>
          </a:prstGeom>
        </p:spPr>
        <p:txBody>
          <a:bodyPr vert="horz" lIns="91440" tIns="45720" rIns="91440" bIns="45720" rtlCol="0">
            <a:normAutofit fontScale="92500" lnSpcReduction="20000"/>
          </a:bodyPr>
          <a:lstStyle/>
          <a:p>
            <a:pPr marL="342900" indent="-342900">
              <a:spcBef>
                <a:spcPct val="20000"/>
              </a:spcBef>
              <a:buFont typeface="Arial"/>
              <a:buChar char="•"/>
            </a:pPr>
            <a:r>
              <a:rPr lang="en-US" sz="3200" dirty="0" smtClean="0"/>
              <a:t>Kristin</a:t>
            </a:r>
          </a:p>
          <a:p>
            <a:pPr marL="342900" marR="0" lvl="0" indent="-342900" algn="l" defTabSz="457200" rtl="0" eaLnBrk="1" fontAlgn="auto" latinLnBrk="0" hangingPunct="1">
              <a:lnSpc>
                <a:spcPct val="100000"/>
              </a:lnSpc>
              <a:spcBef>
                <a:spcPct val="20000"/>
              </a:spcBef>
              <a:spcAft>
                <a:spcPts val="0"/>
              </a:spcAft>
              <a:buClrTx/>
              <a:buSzTx/>
              <a:buFont typeface="Arial"/>
              <a:buChar char="•"/>
              <a:tabLst/>
              <a:defRPr/>
            </a:pPr>
            <a:r>
              <a:rPr kumimoji="0" lang="en-US" sz="3200" b="0" i="0" u="none" strike="noStrike" kern="1200" cap="none" spc="0" normalizeH="0" baseline="0" noProof="0" dirty="0" smtClean="0">
                <a:ln>
                  <a:noFill/>
                </a:ln>
                <a:solidFill>
                  <a:schemeClr val="tx1"/>
                </a:solidFill>
                <a:effectLst/>
                <a:uLnTx/>
                <a:uFillTx/>
                <a:latin typeface="+mn-lt"/>
                <a:ea typeface="+mn-ea"/>
                <a:cs typeface="+mn-cs"/>
              </a:rPr>
              <a:t>Becky</a:t>
            </a:r>
          </a:p>
          <a:p>
            <a:pPr marL="342900" marR="0" lvl="0" indent="-342900" algn="l" defTabSz="457200" rtl="0" eaLnBrk="1" fontAlgn="auto" latinLnBrk="0" hangingPunct="1">
              <a:lnSpc>
                <a:spcPct val="100000"/>
              </a:lnSpc>
              <a:spcBef>
                <a:spcPct val="20000"/>
              </a:spcBef>
              <a:spcAft>
                <a:spcPts val="0"/>
              </a:spcAft>
              <a:buClrTx/>
              <a:buSzTx/>
              <a:buFont typeface="Arial"/>
              <a:buChar char="•"/>
              <a:tabLst/>
              <a:defRPr/>
            </a:pPr>
            <a:r>
              <a:rPr lang="en-US" sz="3200" dirty="0" smtClean="0"/>
              <a:t>Kelly</a:t>
            </a:r>
            <a:endParaRPr kumimoji="0" lang="en-US" sz="3200"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l" defTabSz="457200" rtl="0" eaLnBrk="1" fontAlgn="auto" latinLnBrk="0" hangingPunct="1">
              <a:lnSpc>
                <a:spcPct val="100000"/>
              </a:lnSpc>
              <a:spcBef>
                <a:spcPct val="20000"/>
              </a:spcBef>
              <a:spcAft>
                <a:spcPts val="0"/>
              </a:spcAft>
              <a:buClrTx/>
              <a:buSzTx/>
              <a:buFont typeface="Arial"/>
              <a:buChar char="•"/>
              <a:tabLst/>
              <a:defRPr/>
            </a:pPr>
            <a:r>
              <a:rPr lang="en-US" sz="3200" dirty="0" smtClean="0"/>
              <a:t>Betsy</a:t>
            </a:r>
            <a:endParaRPr kumimoji="0" lang="en-US" sz="3200"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l" defTabSz="457200" rtl="0" eaLnBrk="1" fontAlgn="auto" latinLnBrk="0" hangingPunct="1">
              <a:lnSpc>
                <a:spcPct val="100000"/>
              </a:lnSpc>
              <a:spcBef>
                <a:spcPct val="20000"/>
              </a:spcBef>
              <a:spcAft>
                <a:spcPts val="0"/>
              </a:spcAft>
              <a:buClrTx/>
              <a:buSzTx/>
              <a:buFont typeface="Arial"/>
              <a:buChar char="•"/>
              <a:tabLst/>
              <a:defRPr/>
            </a:pPr>
            <a:r>
              <a:rPr lang="en-US" sz="3200" dirty="0" smtClean="0"/>
              <a:t>Mike H.</a:t>
            </a:r>
            <a:endParaRPr kumimoji="0" lang="en-US" sz="3200"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l" defTabSz="457200" rtl="0" eaLnBrk="1" fontAlgn="auto" latinLnBrk="0" hangingPunct="1">
              <a:lnSpc>
                <a:spcPct val="100000"/>
              </a:lnSpc>
              <a:spcBef>
                <a:spcPct val="20000"/>
              </a:spcBef>
              <a:spcAft>
                <a:spcPts val="0"/>
              </a:spcAft>
              <a:buClrTx/>
              <a:buSzTx/>
              <a:buFont typeface="Arial"/>
              <a:buChar char="•"/>
              <a:tabLst/>
              <a:defRPr/>
            </a:pPr>
            <a:r>
              <a:rPr lang="en-US" sz="3200" dirty="0" err="1" smtClean="0"/>
              <a:t>Ashlie</a:t>
            </a:r>
            <a:endParaRPr kumimoji="0" lang="en-US" sz="3200"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l" defTabSz="457200" rtl="0" eaLnBrk="1" fontAlgn="auto" latinLnBrk="0" hangingPunct="1">
              <a:lnSpc>
                <a:spcPct val="100000"/>
              </a:lnSpc>
              <a:spcBef>
                <a:spcPct val="20000"/>
              </a:spcBef>
              <a:spcAft>
                <a:spcPts val="0"/>
              </a:spcAft>
              <a:buClrTx/>
              <a:buSzTx/>
              <a:buFont typeface="Arial"/>
              <a:buChar char="•"/>
              <a:tabLst/>
              <a:defRPr/>
            </a:pPr>
            <a:r>
              <a:rPr lang="en-US" sz="3200" dirty="0" smtClean="0"/>
              <a:t>Kristi</a:t>
            </a:r>
            <a:endParaRPr kumimoji="0" lang="en-US" sz="3200"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l" defTabSz="457200" rtl="0" eaLnBrk="1" fontAlgn="auto" latinLnBrk="0" hangingPunct="1">
              <a:lnSpc>
                <a:spcPct val="100000"/>
              </a:lnSpc>
              <a:spcBef>
                <a:spcPct val="20000"/>
              </a:spcBef>
              <a:spcAft>
                <a:spcPts val="0"/>
              </a:spcAft>
              <a:buClrTx/>
              <a:buSzTx/>
              <a:buFont typeface="Arial"/>
              <a:buChar char="•"/>
              <a:tabLst/>
              <a:defRPr/>
            </a:pPr>
            <a:r>
              <a:rPr lang="en-US" sz="3200" noProof="0" dirty="0" smtClean="0"/>
              <a:t>Shelly</a:t>
            </a:r>
            <a:endParaRPr kumimoji="0" lang="en-US" sz="3200"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l" defTabSz="457200" rtl="0" eaLnBrk="1" fontAlgn="auto" latinLnBrk="0" hangingPunct="1">
              <a:lnSpc>
                <a:spcPct val="100000"/>
              </a:lnSpc>
              <a:spcBef>
                <a:spcPct val="20000"/>
              </a:spcBef>
              <a:spcAft>
                <a:spcPts val="0"/>
              </a:spcAft>
              <a:buClrTx/>
              <a:buSzTx/>
              <a:buFont typeface="Arial"/>
              <a:buChar char="•"/>
              <a:tabLst/>
              <a:defRPr/>
            </a:pPr>
            <a:r>
              <a:rPr lang="en-US" sz="3200" dirty="0" smtClean="0"/>
              <a:t>Jennifer S.</a:t>
            </a:r>
            <a:endParaRPr kumimoji="0" lang="en-US" sz="3200" b="0" i="0" u="none" strike="noStrike" kern="1200" cap="none" spc="0" normalizeH="0" baseline="0" noProof="0" dirty="0" smtClean="0">
              <a:ln>
                <a:noFill/>
              </a:ln>
              <a:solidFill>
                <a:schemeClr val="tx1"/>
              </a:solidFill>
              <a:effectLst/>
              <a:uLnTx/>
              <a:uFillTx/>
              <a:latin typeface="+mn-lt"/>
              <a:ea typeface="+mn-ea"/>
              <a:cs typeface="+mn-cs"/>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457200" y="952458"/>
            <a:ext cx="8128000" cy="5410200"/>
          </a:xfrm>
          <a:prstGeom prst="rect">
            <a:avLst/>
          </a:prstGeom>
        </p:spPr>
      </p:pic>
      <p:sp>
        <p:nvSpPr>
          <p:cNvPr id="2" name="Title 1"/>
          <p:cNvSpPr>
            <a:spLocks noGrp="1"/>
          </p:cNvSpPr>
          <p:nvPr>
            <p:ph type="title"/>
          </p:nvPr>
        </p:nvSpPr>
        <p:spPr/>
        <p:txBody>
          <a:bodyPr/>
          <a:lstStyle/>
          <a:p>
            <a:r>
              <a:rPr lang="en-US" dirty="0" smtClean="0"/>
              <a:t>Web 3.0</a:t>
            </a:r>
            <a:endParaRPr lang="en-US"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Jim Peterson</a:t>
            </a:r>
            <a:endParaRPr lang="en-US" dirty="0"/>
          </a:p>
        </p:txBody>
      </p:sp>
      <p:sp>
        <p:nvSpPr>
          <p:cNvPr id="3" name="Content Placeholder 2"/>
          <p:cNvSpPr>
            <a:spLocks noGrp="1"/>
          </p:cNvSpPr>
          <p:nvPr>
            <p:ph idx="1"/>
          </p:nvPr>
        </p:nvSpPr>
        <p:spPr>
          <a:xfrm>
            <a:off x="457200" y="2552700"/>
            <a:ext cx="8229600" cy="3632200"/>
          </a:xfrm>
        </p:spPr>
        <p:txBody>
          <a:bodyPr>
            <a:normAutofit/>
          </a:bodyPr>
          <a:lstStyle/>
          <a:p>
            <a:r>
              <a:rPr lang="en-US" dirty="0" smtClean="0"/>
              <a:t>Students Involved in Technology</a:t>
            </a:r>
          </a:p>
          <a:p>
            <a:r>
              <a:rPr lang="en-US" dirty="0" smtClean="0"/>
              <a:t>Moveable Feast</a:t>
            </a:r>
          </a:p>
          <a:p>
            <a:r>
              <a:rPr lang="en-US" dirty="0" smtClean="0"/>
              <a:t>Illinois Computing Educators</a:t>
            </a:r>
          </a:p>
          <a:p>
            <a:r>
              <a:rPr lang="en-US" dirty="0" smtClean="0"/>
              <a:t>Illini Data</a:t>
            </a:r>
          </a:p>
          <a:p>
            <a:r>
              <a:rPr lang="en-US" dirty="0" smtClean="0"/>
              <a:t>Illini Cloud</a:t>
            </a:r>
          </a:p>
          <a:p>
            <a:r>
              <a:rPr lang="en-US" dirty="0" smtClean="0"/>
              <a:t>President Illinois Chief Technology Officers</a:t>
            </a:r>
            <a:endParaRPr lang="en-US" dirty="0"/>
          </a:p>
        </p:txBody>
      </p:sp>
      <p:pic>
        <p:nvPicPr>
          <p:cNvPr id="6" name="Picture 5"/>
          <p:cNvPicPr>
            <a:picLocks noChangeAspect="1"/>
          </p:cNvPicPr>
          <p:nvPr/>
        </p:nvPicPr>
        <p:blipFill>
          <a:blip r:embed="rId2"/>
          <a:stretch>
            <a:fillRect/>
          </a:stretch>
        </p:blipFill>
        <p:spPr>
          <a:xfrm>
            <a:off x="1079500" y="630238"/>
            <a:ext cx="6985000" cy="1574800"/>
          </a:xfrm>
          <a:prstGeom prst="rect">
            <a:avLst/>
          </a:prstGeom>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Jim Peterson</a:t>
            </a:r>
            <a:endParaRPr lang="en-US" dirty="0"/>
          </a:p>
        </p:txBody>
      </p:sp>
      <p:sp>
        <p:nvSpPr>
          <p:cNvPr id="3" name="Content Placeholder 2"/>
          <p:cNvSpPr>
            <a:spLocks noGrp="1"/>
          </p:cNvSpPr>
          <p:nvPr>
            <p:ph idx="1"/>
          </p:nvPr>
        </p:nvSpPr>
        <p:spPr>
          <a:xfrm>
            <a:off x="457200" y="2552700"/>
            <a:ext cx="8229600" cy="4305300"/>
          </a:xfrm>
        </p:spPr>
        <p:txBody>
          <a:bodyPr>
            <a:normAutofit fontScale="70000" lnSpcReduction="20000"/>
          </a:bodyPr>
          <a:lstStyle/>
          <a:p>
            <a:pPr>
              <a:buNone/>
            </a:pPr>
            <a:r>
              <a:rPr lang="en-US" b="1" dirty="0" smtClean="0"/>
              <a:t>	Jim received his Bachelor's from the University of Wisconsin-Madison, and Master of Education degrees from the University of Illinois College of Education in Educational Organization and Leadership and Educational Psychology with an Emphasis in Curriculum, Technology and Education Reform. He began as a teacher at Teutopolis Junior High School, then as Technology Director with the Urbana School District. He is currently the Technology Director for the Bloomington Schools, District 87. He serves in a number of leadership roles over the past decade in designing and implementing technology assessment, curriculum and instructional systems; shared technology infrastructure and professional development programs throughout K-12 in Illinois. His current focus is providing districts low-cost, scalable and reliable infrastructure, applications and services for Illinois school districts through the Illini Cloud.</a:t>
            </a:r>
            <a:endParaRPr lang="en-US" dirty="0"/>
          </a:p>
        </p:txBody>
      </p:sp>
      <p:pic>
        <p:nvPicPr>
          <p:cNvPr id="6" name="Picture 5"/>
          <p:cNvPicPr>
            <a:picLocks noChangeAspect="1"/>
          </p:cNvPicPr>
          <p:nvPr/>
        </p:nvPicPr>
        <p:blipFill>
          <a:blip r:embed="rId2"/>
          <a:stretch>
            <a:fillRect/>
          </a:stretch>
        </p:blipFill>
        <p:spPr>
          <a:xfrm>
            <a:off x="1079500" y="630238"/>
            <a:ext cx="6985000" cy="1574800"/>
          </a:xfrm>
          <a:prstGeom prst="rect">
            <a:avLst/>
          </a:prstGeom>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Illini Cloud</a:t>
            </a:r>
            <a:endParaRPr lang="en-US" dirty="0"/>
          </a:p>
        </p:txBody>
      </p:sp>
      <p:sp>
        <p:nvSpPr>
          <p:cNvPr id="3" name="Content Placeholder 2"/>
          <p:cNvSpPr>
            <a:spLocks noGrp="1"/>
          </p:cNvSpPr>
          <p:nvPr>
            <p:ph idx="1"/>
          </p:nvPr>
        </p:nvSpPr>
        <p:spPr>
          <a:xfrm>
            <a:off x="2203567" y="3810391"/>
            <a:ext cx="4965085" cy="671044"/>
          </a:xfrm>
        </p:spPr>
        <p:txBody>
          <a:bodyPr>
            <a:normAutofit/>
          </a:bodyPr>
          <a:lstStyle/>
          <a:p>
            <a:r>
              <a:rPr lang="en-US" sz="1600" dirty="0" smtClean="0">
                <a:hlinkClick r:id="rId2"/>
              </a:rPr>
              <a:t>http://www.youtube.com/watch?v=U2AG07BOegw</a:t>
            </a:r>
            <a:r>
              <a:rPr lang="en-US" sz="1600" dirty="0" smtClean="0"/>
              <a:t> </a:t>
            </a:r>
            <a:endParaRPr lang="en-US" sz="1600" dirty="0"/>
          </a:p>
        </p:txBody>
      </p:sp>
      <p:pic>
        <p:nvPicPr>
          <p:cNvPr id="4" name="Picture 3"/>
          <p:cNvPicPr>
            <a:picLocks noChangeAspect="1"/>
          </p:cNvPicPr>
          <p:nvPr/>
        </p:nvPicPr>
        <p:blipFill>
          <a:blip r:embed="rId3"/>
          <a:stretch>
            <a:fillRect/>
          </a:stretch>
        </p:blipFill>
        <p:spPr>
          <a:xfrm>
            <a:off x="1844064" y="2052729"/>
            <a:ext cx="5719729" cy="3816619"/>
          </a:xfrm>
          <a:prstGeom prst="rect">
            <a:avLst/>
          </a:prstGeom>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Your Questions</a:t>
            </a:r>
            <a:endParaRPr lang="en-US"/>
          </a:p>
        </p:txBody>
      </p:sp>
      <p:sp>
        <p:nvSpPr>
          <p:cNvPr id="3" name="Content Placeholder 2"/>
          <p:cNvSpPr>
            <a:spLocks noGrp="1"/>
          </p:cNvSpPr>
          <p:nvPr>
            <p:ph idx="1"/>
          </p:nvPr>
        </p:nvSpPr>
        <p:spPr/>
        <p:txBody>
          <a:bodyPr>
            <a:normAutofit fontScale="92500" lnSpcReduction="10000"/>
          </a:bodyPr>
          <a:lstStyle/>
          <a:p>
            <a:r>
              <a:rPr lang="en-US" dirty="0" smtClean="0"/>
              <a:t>How many school districts are currently members of </a:t>
            </a:r>
            <a:r>
              <a:rPr lang="en-US" dirty="0" err="1" smtClean="0"/>
              <a:t>IlliniCloud</a:t>
            </a:r>
            <a:r>
              <a:rPr lang="en-US" dirty="0" smtClean="0"/>
              <a:t> and how many do you see it growing to?</a:t>
            </a:r>
          </a:p>
          <a:p>
            <a:r>
              <a:rPr lang="en-US" dirty="0" smtClean="0"/>
              <a:t>How are school districts that are not members of </a:t>
            </a:r>
            <a:r>
              <a:rPr lang="en-US" dirty="0" err="1" smtClean="0"/>
              <a:t>IlliniCloud</a:t>
            </a:r>
            <a:r>
              <a:rPr lang="en-US" dirty="0" smtClean="0"/>
              <a:t> at a disadvantage?</a:t>
            </a:r>
          </a:p>
          <a:p>
            <a:pPr>
              <a:buNone/>
            </a:pPr>
            <a:r>
              <a:rPr lang="en-US" dirty="0" smtClean="0"/>
              <a:t>											Shelly</a:t>
            </a:r>
          </a:p>
          <a:p>
            <a:pPr>
              <a:buNone/>
            </a:pPr>
            <a:endParaRPr lang="en-US" dirty="0" smtClean="0"/>
          </a:p>
          <a:p>
            <a:r>
              <a:rPr lang="en-US" dirty="0" smtClean="0"/>
              <a:t>How could schools benefit from Illini Cloud?</a:t>
            </a:r>
          </a:p>
          <a:p>
            <a:pPr>
              <a:buNone/>
            </a:pPr>
            <a:r>
              <a:rPr lang="en-US" dirty="0" smtClean="0"/>
              <a:t>											Jen </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Your Questions</a:t>
            </a:r>
            <a:endParaRPr lang="en-US"/>
          </a:p>
        </p:txBody>
      </p:sp>
      <p:sp>
        <p:nvSpPr>
          <p:cNvPr id="3" name="Content Placeholder 2"/>
          <p:cNvSpPr>
            <a:spLocks noGrp="1"/>
          </p:cNvSpPr>
          <p:nvPr>
            <p:ph idx="1"/>
          </p:nvPr>
        </p:nvSpPr>
        <p:spPr/>
        <p:txBody>
          <a:bodyPr>
            <a:normAutofit/>
          </a:bodyPr>
          <a:lstStyle/>
          <a:p>
            <a:r>
              <a:rPr lang="en-US" dirty="0" smtClean="0"/>
              <a:t>How can a school apply/get involved with Illini Cloud?</a:t>
            </a:r>
          </a:p>
          <a:p>
            <a:pPr>
              <a:buNone/>
            </a:pPr>
            <a:r>
              <a:rPr lang="en-US" dirty="0" smtClean="0"/>
              <a:t>									Kristin</a:t>
            </a:r>
          </a:p>
          <a:p>
            <a:pPr>
              <a:buNone/>
            </a:pPr>
            <a:r>
              <a:rPr lang="en-US" dirty="0" smtClean="0"/>
              <a:t> </a:t>
            </a:r>
          </a:p>
          <a:p>
            <a:r>
              <a:rPr lang="en-US" dirty="0" smtClean="0"/>
              <a:t>Is this open to any school within the state?  Do certain conditions, restrictions, etc. apply and if so what are they?</a:t>
            </a:r>
          </a:p>
          <a:p>
            <a:pPr>
              <a:buNone/>
            </a:pPr>
            <a:r>
              <a:rPr lang="en-US" dirty="0" smtClean="0"/>
              <a:t>									Michelle</a:t>
            </a:r>
          </a:p>
          <a:p>
            <a:endParaRPr lang="en-US" dirty="0" smtClean="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Your Questions</a:t>
            </a:r>
            <a:endParaRPr lang="en-US"/>
          </a:p>
        </p:txBody>
      </p:sp>
      <p:sp>
        <p:nvSpPr>
          <p:cNvPr id="3" name="Content Placeholder 2"/>
          <p:cNvSpPr>
            <a:spLocks noGrp="1"/>
          </p:cNvSpPr>
          <p:nvPr>
            <p:ph idx="1"/>
          </p:nvPr>
        </p:nvSpPr>
        <p:spPr/>
        <p:txBody>
          <a:bodyPr>
            <a:normAutofit fontScale="85000" lnSpcReduction="10000"/>
          </a:bodyPr>
          <a:lstStyle/>
          <a:p>
            <a:r>
              <a:rPr lang="en-US" dirty="0" smtClean="0"/>
              <a:t>1.  What does "Disaster Recovery" involve?  Why might a district need it?</a:t>
            </a:r>
          </a:p>
          <a:p>
            <a:r>
              <a:rPr lang="en-US" dirty="0" smtClean="0"/>
              <a:t>2.  What's in it for you?  Obviously, someone's </a:t>
            </a:r>
            <a:r>
              <a:rPr lang="en-US" dirty="0" err="1" smtClean="0"/>
              <a:t>gotta</a:t>
            </a:r>
            <a:r>
              <a:rPr lang="en-US" dirty="0" smtClean="0"/>
              <a:t> be making money here.  The video just talked over and over about about providing a service to schools; but I know it can't be free.  So, who's making the money?</a:t>
            </a:r>
          </a:p>
          <a:p>
            <a:r>
              <a:rPr lang="en-US" dirty="0" smtClean="0"/>
              <a:t>3.  Who owns the rest of the "clouds" around the country?  What if I wanted to store my home computer data on a "cloud."  How would I go about finding one that I could use?</a:t>
            </a:r>
          </a:p>
          <a:p>
            <a:pPr>
              <a:buNone/>
            </a:pPr>
            <a:r>
              <a:rPr lang="en-US" dirty="0" smtClean="0"/>
              <a:t>									Sarah</a:t>
            </a:r>
          </a:p>
          <a:p>
            <a:pPr>
              <a:buNone/>
            </a:pPr>
            <a:endParaRPr lang="en-US" dirty="0" smtClean="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Your Questions</a:t>
            </a:r>
            <a:endParaRPr lang="en-US"/>
          </a:p>
        </p:txBody>
      </p:sp>
      <p:sp>
        <p:nvSpPr>
          <p:cNvPr id="3" name="Content Placeholder 2"/>
          <p:cNvSpPr>
            <a:spLocks noGrp="1"/>
          </p:cNvSpPr>
          <p:nvPr>
            <p:ph idx="1"/>
          </p:nvPr>
        </p:nvSpPr>
        <p:spPr/>
        <p:txBody>
          <a:bodyPr>
            <a:normAutofit fontScale="85000" lnSpcReduction="10000"/>
          </a:bodyPr>
          <a:lstStyle/>
          <a:p>
            <a:r>
              <a:rPr lang="en-US" dirty="0" smtClean="0"/>
              <a:t> I would really like to know as a teacher what exactly I can access in using the Cloud if my school district takes advantage of this.  I read in several places that you can have access to virtual services, but what does that really mean?  Now, we have a server with we store all our data on and just last week the server crashed, which left us unable to access any information for several days.  Does the Cloud help with this type of situation? Would the Cloud take place of a server?</a:t>
            </a:r>
          </a:p>
          <a:p>
            <a:pPr>
              <a:buNone/>
            </a:pPr>
            <a:r>
              <a:rPr lang="en-US" dirty="0" smtClean="0"/>
              <a:t>											Jennifer S.</a:t>
            </a: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90600" y="0"/>
            <a:ext cx="8229600" cy="1143000"/>
          </a:xfrm>
        </p:spPr>
        <p:txBody>
          <a:bodyPr>
            <a:normAutofit/>
          </a:bodyPr>
          <a:lstStyle/>
          <a:p>
            <a:r>
              <a:rPr lang="en-US" sz="2000" dirty="0" smtClean="0"/>
              <a:t>Welcome back Everyone!</a:t>
            </a:r>
            <a:endParaRPr lang="en-US" sz="2000" dirty="0"/>
          </a:p>
        </p:txBody>
      </p:sp>
      <p:sp>
        <p:nvSpPr>
          <p:cNvPr id="7" name="TextBox 6"/>
          <p:cNvSpPr txBox="1"/>
          <p:nvPr/>
        </p:nvSpPr>
        <p:spPr>
          <a:xfrm>
            <a:off x="161423" y="4761022"/>
            <a:ext cx="4515909" cy="1815882"/>
          </a:xfrm>
          <a:prstGeom prst="rect">
            <a:avLst/>
          </a:prstGeom>
          <a:noFill/>
        </p:spPr>
        <p:txBody>
          <a:bodyPr wrap="square" rtlCol="0">
            <a:spAutoFit/>
          </a:bodyPr>
          <a:lstStyle/>
          <a:p>
            <a:pPr lvl="0" algn="ctr" defTabSz="914400">
              <a:spcBef>
                <a:spcPct val="0"/>
              </a:spcBef>
              <a:defRPr/>
            </a:pPr>
            <a:r>
              <a:rPr lang="en-US" sz="1400" b="1" dirty="0" smtClean="0">
                <a:latin typeface="Arabic Typesetting" pitchFamily="66" charset="-78"/>
                <a:cs typeface="Arabic Typesetting" pitchFamily="66" charset="-78"/>
              </a:rPr>
              <a:t>Every class, please check your audio: Tools&gt;audio&gt;audio set up wizard</a:t>
            </a:r>
            <a:br>
              <a:rPr lang="en-US" sz="1400" b="1" dirty="0" smtClean="0">
                <a:latin typeface="Arabic Typesetting" pitchFamily="66" charset="-78"/>
                <a:cs typeface="Arabic Typesetting" pitchFamily="66" charset="-78"/>
              </a:rPr>
            </a:br>
            <a:r>
              <a:rPr lang="en-US" sz="1400" b="1" dirty="0" smtClean="0">
                <a:solidFill>
                  <a:srgbClr val="00B050"/>
                </a:solidFill>
                <a:latin typeface="Arabic Typesetting" pitchFamily="66" charset="-78"/>
                <a:cs typeface="Arabic Typesetting" pitchFamily="66" charset="-78"/>
              </a:rPr>
              <a:t>Green Check Good</a:t>
            </a:r>
            <a:r>
              <a:rPr lang="en-US" sz="1400" b="1" dirty="0" smtClean="0">
                <a:latin typeface="Arabic Typesetting" pitchFamily="66" charset="-78"/>
                <a:cs typeface="Arabic Typesetting" pitchFamily="66" charset="-78"/>
              </a:rPr>
              <a:t/>
            </a:r>
            <a:br>
              <a:rPr lang="en-US" sz="1400" b="1" dirty="0" smtClean="0">
                <a:latin typeface="Arabic Typesetting" pitchFamily="66" charset="-78"/>
                <a:cs typeface="Arabic Typesetting" pitchFamily="66" charset="-78"/>
              </a:rPr>
            </a:br>
            <a:r>
              <a:rPr lang="en-US" sz="1400" b="1" dirty="0" smtClean="0">
                <a:solidFill>
                  <a:srgbClr val="FF0000"/>
                </a:solidFill>
                <a:latin typeface="Arabic Typesetting" pitchFamily="66" charset="-78"/>
                <a:cs typeface="Arabic Typesetting" pitchFamily="66" charset="-78"/>
              </a:rPr>
              <a:t>Red X-can’t hear </a:t>
            </a:r>
            <a:r>
              <a:rPr lang="en-US" sz="1400" b="1" dirty="0" smtClean="0">
                <a:latin typeface="Arabic Typesetting" pitchFamily="66" charset="-78"/>
                <a:cs typeface="Arabic Typesetting" pitchFamily="66" charset="-78"/>
              </a:rPr>
              <a:t>	</a:t>
            </a:r>
            <a:br>
              <a:rPr lang="en-US" sz="1400" b="1" dirty="0" smtClean="0">
                <a:latin typeface="Arabic Typesetting" pitchFamily="66" charset="-78"/>
                <a:cs typeface="Arabic Typesetting" pitchFamily="66" charset="-78"/>
              </a:rPr>
            </a:br>
            <a:r>
              <a:rPr lang="en-US" sz="1400" b="1" dirty="0" smtClean="0">
                <a:latin typeface="Arabic Typesetting" pitchFamily="66" charset="-78"/>
                <a:cs typeface="Arabic Typesetting" pitchFamily="66" charset="-78"/>
              </a:rPr>
              <a:t>(</a:t>
            </a:r>
            <a:r>
              <a:rPr lang="en-US" sz="1400" b="1" dirty="0" smtClean="0">
                <a:solidFill>
                  <a:srgbClr val="FF0000"/>
                </a:solidFill>
                <a:latin typeface="Arabic Typesetting" pitchFamily="66" charset="-78"/>
                <a:cs typeface="Arabic Typesetting" pitchFamily="66" charset="-78"/>
              </a:rPr>
              <a:t>contact tech support and be ready to use telephony</a:t>
            </a:r>
            <a:r>
              <a:rPr lang="en-US" sz="1400" b="1" dirty="0" smtClean="0">
                <a:latin typeface="Arabic Typesetting" pitchFamily="66" charset="-78"/>
                <a:cs typeface="Arabic Typesetting" pitchFamily="66" charset="-78"/>
              </a:rPr>
              <a:t>).</a:t>
            </a:r>
            <a:br>
              <a:rPr lang="en-US" sz="1400" b="1" dirty="0" smtClean="0">
                <a:latin typeface="Arabic Typesetting" pitchFamily="66" charset="-78"/>
                <a:cs typeface="Arabic Typesetting" pitchFamily="66" charset="-78"/>
              </a:rPr>
            </a:br>
            <a:r>
              <a:rPr lang="en-US" sz="1400" b="1" dirty="0" smtClean="0">
                <a:solidFill>
                  <a:srgbClr val="FF0000"/>
                </a:solidFill>
                <a:latin typeface="Arabic Typesetting" pitchFamily="66" charset="-78"/>
                <a:cs typeface="Arabic Typesetting" pitchFamily="66" charset="-78"/>
              </a:rPr>
              <a:t>Click on the Telephone icon and follow instructions on the screen.</a:t>
            </a:r>
            <a:endParaRPr lang="en-US" sz="1400" b="1" i="1" dirty="0">
              <a:latin typeface="Arabic Typesetting" pitchFamily="66" charset="-78"/>
              <a:cs typeface="Arabic Typesetting" pitchFamily="66" charset="-78"/>
            </a:endParaRPr>
          </a:p>
        </p:txBody>
      </p:sp>
      <p:sp>
        <p:nvSpPr>
          <p:cNvPr id="5" name="Content Placeholder 2"/>
          <p:cNvSpPr>
            <a:spLocks noGrp="1"/>
          </p:cNvSpPr>
          <p:nvPr>
            <p:ph idx="1"/>
          </p:nvPr>
        </p:nvSpPr>
        <p:spPr>
          <a:xfrm>
            <a:off x="3248486" y="1142999"/>
            <a:ext cx="5678745" cy="1348043"/>
          </a:xfrm>
        </p:spPr>
        <p:txBody>
          <a:bodyPr>
            <a:normAutofit fontScale="85000" lnSpcReduction="10000"/>
          </a:bodyPr>
          <a:lstStyle/>
          <a:p>
            <a:pPr algn="ctr">
              <a:buNone/>
            </a:pPr>
            <a:r>
              <a:rPr lang="en-US" dirty="0" smtClean="0"/>
              <a:t>“Any sufficiently advanced technology is indistinguishable from magic.”</a:t>
            </a:r>
          </a:p>
          <a:p>
            <a:pPr algn="ctr">
              <a:buNone/>
            </a:pPr>
            <a:r>
              <a:rPr lang="en-US" dirty="0" smtClean="0"/>
              <a:t>						-Arthur C. Clarke</a:t>
            </a:r>
          </a:p>
        </p:txBody>
      </p:sp>
      <p:sp>
        <p:nvSpPr>
          <p:cNvPr id="8" name="TextBox 7"/>
          <p:cNvSpPr txBox="1"/>
          <p:nvPr/>
        </p:nvSpPr>
        <p:spPr>
          <a:xfrm>
            <a:off x="161423" y="2387833"/>
            <a:ext cx="5422284" cy="1938992"/>
          </a:xfrm>
          <a:prstGeom prst="rect">
            <a:avLst/>
          </a:prstGeom>
          <a:noFill/>
        </p:spPr>
        <p:txBody>
          <a:bodyPr wrap="square" rtlCol="0">
            <a:spAutoFit/>
          </a:bodyPr>
          <a:lstStyle/>
          <a:p>
            <a:pPr algn="ctr"/>
            <a:r>
              <a:rPr lang="en-US" sz="4000" dirty="0" smtClean="0"/>
              <a:t>What’s one piece of technology you think is close to magic?</a:t>
            </a:r>
            <a:endParaRPr lang="en-US" sz="4000" dirty="0"/>
          </a:p>
        </p:txBody>
      </p:sp>
      <p:pic>
        <p:nvPicPr>
          <p:cNvPr id="9" name="Picture 8"/>
          <p:cNvPicPr>
            <a:picLocks noChangeAspect="1"/>
          </p:cNvPicPr>
          <p:nvPr/>
        </p:nvPicPr>
        <mc:AlternateContent xmlns:mc="http://schemas.openxmlformats.org/markup-compatibility/2006">
          <mc:Choice xmlns="" xmlns:mv="urn:schemas-microsoft-com:mac:vml" xmlns:ma="http://schemas.microsoft.com/office/mac/drawingml/2008/main" Requires="ma">
            <p:blipFill>
              <a:blip r:embed="rId2"/>
              <a:stretch>
                <a:fillRect/>
              </a:stretch>
            </p:blipFill>
          </mc:Choice>
          <mc:Fallback>
            <p:blipFill>
              <a:blip r:embed="rId3"/>
              <a:stretch>
                <a:fillRect/>
              </a:stretch>
            </p:blipFill>
          </mc:Fallback>
        </mc:AlternateContent>
        <p:spPr>
          <a:xfrm>
            <a:off x="5629642" y="2932654"/>
            <a:ext cx="2809095" cy="2537872"/>
          </a:xfrm>
          <a:prstGeom prst="rect">
            <a:avLst/>
          </a:prstGeom>
        </p:spPr>
      </p:pic>
      <p:pic>
        <p:nvPicPr>
          <p:cNvPr id="10" name="Picture 9"/>
          <p:cNvPicPr>
            <a:picLocks noChangeAspect="1"/>
          </p:cNvPicPr>
          <p:nvPr/>
        </p:nvPicPr>
        <p:blipFill>
          <a:blip r:embed="rId4"/>
          <a:stretch>
            <a:fillRect/>
          </a:stretch>
        </p:blipFill>
        <p:spPr>
          <a:xfrm>
            <a:off x="5629642" y="4326825"/>
            <a:ext cx="1331905" cy="1143701"/>
          </a:xfrm>
          <a:prstGeom prst="rect">
            <a:avLst/>
          </a:prstGeom>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Your Questions</a:t>
            </a:r>
            <a:endParaRPr lang="en-US"/>
          </a:p>
        </p:txBody>
      </p:sp>
      <p:sp>
        <p:nvSpPr>
          <p:cNvPr id="3" name="Content Placeholder 2"/>
          <p:cNvSpPr>
            <a:spLocks noGrp="1"/>
          </p:cNvSpPr>
          <p:nvPr>
            <p:ph idx="1"/>
          </p:nvPr>
        </p:nvSpPr>
        <p:spPr/>
        <p:txBody>
          <a:bodyPr>
            <a:normAutofit fontScale="92500" lnSpcReduction="10000"/>
          </a:bodyPr>
          <a:lstStyle/>
          <a:p>
            <a:r>
              <a:rPr lang="en-US" dirty="0" smtClean="0"/>
              <a:t> What are some examples of applications found within the </a:t>
            </a:r>
            <a:r>
              <a:rPr lang="en-US" dirty="0" err="1" smtClean="0"/>
              <a:t>IlliniCloud</a:t>
            </a:r>
            <a:r>
              <a:rPr lang="en-US" dirty="0" smtClean="0"/>
              <a:t>?</a:t>
            </a:r>
          </a:p>
          <a:p>
            <a:pPr>
              <a:buNone/>
            </a:pPr>
            <a:r>
              <a:rPr lang="en-US" dirty="0" smtClean="0"/>
              <a:t>									Kristi</a:t>
            </a:r>
          </a:p>
          <a:p>
            <a:pPr>
              <a:buNone/>
            </a:pPr>
            <a:r>
              <a:rPr lang="en-US" dirty="0" smtClean="0"/>
              <a:t> </a:t>
            </a:r>
          </a:p>
          <a:p>
            <a:r>
              <a:rPr lang="en-US" dirty="0" smtClean="0"/>
              <a:t>You created </a:t>
            </a:r>
            <a:r>
              <a:rPr lang="en-US" dirty="0" err="1" smtClean="0"/>
              <a:t>IlliniCloud</a:t>
            </a:r>
            <a:r>
              <a:rPr lang="en-US" dirty="0" smtClean="0"/>
              <a:t> because you saw a need in IL school districts. What else do you see as a need in IL school districts in the area of technology? What is the next step for </a:t>
            </a:r>
            <a:r>
              <a:rPr lang="en-US" dirty="0" err="1" smtClean="0"/>
              <a:t>IlliniCloud</a:t>
            </a:r>
            <a:r>
              <a:rPr lang="en-US" dirty="0" smtClean="0"/>
              <a:t>?</a:t>
            </a:r>
          </a:p>
          <a:p>
            <a:pPr>
              <a:buNone/>
            </a:pPr>
            <a:r>
              <a:rPr lang="en-US" dirty="0" smtClean="0"/>
              <a:t>									Betsy	</a:t>
            </a:r>
            <a:endParaRPr lang="en-US"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Your Questions</a:t>
            </a:r>
            <a:endParaRPr lang="en-US"/>
          </a:p>
        </p:txBody>
      </p:sp>
      <p:sp>
        <p:nvSpPr>
          <p:cNvPr id="3" name="Content Placeholder 2"/>
          <p:cNvSpPr>
            <a:spLocks noGrp="1"/>
          </p:cNvSpPr>
          <p:nvPr>
            <p:ph idx="1"/>
          </p:nvPr>
        </p:nvSpPr>
        <p:spPr/>
        <p:txBody>
          <a:bodyPr>
            <a:normAutofit fontScale="92500"/>
          </a:bodyPr>
          <a:lstStyle/>
          <a:p>
            <a:r>
              <a:rPr lang="en-US" dirty="0" smtClean="0"/>
              <a:t>1.  How could becoming a consortium member with access to </a:t>
            </a:r>
            <a:r>
              <a:rPr lang="en-US" dirty="0" err="1" smtClean="0"/>
              <a:t>IlliniCloud</a:t>
            </a:r>
            <a:r>
              <a:rPr lang="en-US" dirty="0" smtClean="0"/>
              <a:t> help benefit librarians in their day-to-day practices?</a:t>
            </a:r>
          </a:p>
          <a:p>
            <a:r>
              <a:rPr lang="en-US" dirty="0" smtClean="0"/>
              <a:t>2.  I read that you actually began working on </a:t>
            </a:r>
            <a:r>
              <a:rPr lang="en-US" dirty="0" err="1" smtClean="0"/>
              <a:t>IlliniCloud</a:t>
            </a:r>
            <a:r>
              <a:rPr lang="en-US" dirty="0" smtClean="0"/>
              <a:t> in approximately 2004 before the term "The Cloud" was even known to most people. Do you have any ideas about what the future of technology will look like in the next decade?</a:t>
            </a:r>
          </a:p>
          <a:p>
            <a:pPr>
              <a:buNone/>
            </a:pPr>
            <a:r>
              <a:rPr lang="en-US" dirty="0" smtClean="0"/>
              <a:t>											Amy</a:t>
            </a:r>
            <a:endParaRPr lang="en-US"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Your Questions</a:t>
            </a:r>
            <a:endParaRPr lang="en-US" dirty="0"/>
          </a:p>
        </p:txBody>
      </p:sp>
      <p:sp>
        <p:nvSpPr>
          <p:cNvPr id="3" name="Content Placeholder 2"/>
          <p:cNvSpPr>
            <a:spLocks noGrp="1"/>
          </p:cNvSpPr>
          <p:nvPr>
            <p:ph idx="1"/>
          </p:nvPr>
        </p:nvSpPr>
        <p:spPr/>
        <p:txBody>
          <a:bodyPr>
            <a:normAutofit fontScale="77500" lnSpcReduction="20000"/>
          </a:bodyPr>
          <a:lstStyle/>
          <a:p>
            <a:r>
              <a:rPr lang="en-US" dirty="0" smtClean="0"/>
              <a:t>Yesterday one of my classes had an in-depth discussion about the KONY 2012 video that is widely circulating on </a:t>
            </a:r>
            <a:r>
              <a:rPr lang="en-US" dirty="0" err="1" smtClean="0"/>
              <a:t>Facebook</a:t>
            </a:r>
            <a:r>
              <a:rPr lang="en-US" dirty="0" smtClean="0"/>
              <a:t>. It was interesting to me that only one student raised any sort of question about it. The consensus was that the cause was a great use of </a:t>
            </a:r>
            <a:r>
              <a:rPr lang="en-US" dirty="0" err="1" smtClean="0"/>
              <a:t>Facebook</a:t>
            </a:r>
            <a:r>
              <a:rPr lang="en-US" dirty="0" smtClean="0"/>
              <a:t>. However, I asked if anyone had taken the time to verify that the information presented was true AND could anyone see the potential for a similar but negative use of </a:t>
            </a:r>
            <a:r>
              <a:rPr lang="en-US" dirty="0" err="1" smtClean="0"/>
              <a:t>Facebook</a:t>
            </a:r>
            <a:r>
              <a:rPr lang="en-US" dirty="0" smtClean="0"/>
              <a:t>. </a:t>
            </a:r>
          </a:p>
          <a:p>
            <a:r>
              <a:rPr lang="en-US" dirty="0" smtClean="0"/>
              <a:t>My question is... Have you seen Web 2.0 strategies used negatively? If so, should we protect against that and then, how can we?									Becky</a:t>
            </a:r>
          </a:p>
          <a:p>
            <a:pPr>
              <a:buNone/>
            </a:pPr>
            <a:r>
              <a:rPr lang="en-US" dirty="0" smtClean="0"/>
              <a:t>	</a:t>
            </a:r>
            <a:endParaRPr lang="en-US"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Your Questions</a:t>
            </a:r>
            <a:endParaRPr lang="en-US"/>
          </a:p>
        </p:txBody>
      </p:sp>
      <p:sp>
        <p:nvSpPr>
          <p:cNvPr id="3" name="Content Placeholder 2"/>
          <p:cNvSpPr>
            <a:spLocks noGrp="1"/>
          </p:cNvSpPr>
          <p:nvPr>
            <p:ph idx="1"/>
          </p:nvPr>
        </p:nvSpPr>
        <p:spPr/>
        <p:txBody>
          <a:bodyPr>
            <a:normAutofit/>
          </a:bodyPr>
          <a:lstStyle/>
          <a:p>
            <a:r>
              <a:rPr lang="en-US" dirty="0" smtClean="0"/>
              <a:t> What do you think is going to be the biggest technological change or challenge for school in the next five years?</a:t>
            </a:r>
          </a:p>
          <a:p>
            <a:pPr>
              <a:buNone/>
            </a:pPr>
            <a:r>
              <a:rPr lang="en-US" dirty="0" smtClean="0"/>
              <a:t>											Doug</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Your Questions</a:t>
            </a:r>
            <a:endParaRPr lang="en-US"/>
          </a:p>
        </p:txBody>
      </p:sp>
      <p:sp>
        <p:nvSpPr>
          <p:cNvPr id="3" name="Content Placeholder 2"/>
          <p:cNvSpPr>
            <a:spLocks noGrp="1"/>
          </p:cNvSpPr>
          <p:nvPr>
            <p:ph idx="1"/>
          </p:nvPr>
        </p:nvSpPr>
        <p:spPr/>
        <p:txBody>
          <a:bodyPr>
            <a:normAutofit fontScale="77500" lnSpcReduction="20000"/>
          </a:bodyPr>
          <a:lstStyle/>
          <a:p>
            <a:pPr>
              <a:buNone/>
            </a:pPr>
            <a:r>
              <a:rPr lang="en-US" dirty="0" smtClean="0"/>
              <a:t> </a:t>
            </a:r>
          </a:p>
          <a:p>
            <a:r>
              <a:rPr lang="en-US" dirty="0" smtClean="0"/>
              <a:t>How do you feel about using social networking technologies in school?  What types of activities do you feel they are appropriate for at the classroom, school, and district levels?  Finally, if you believe they have value, what would your argument be in favor of using social networking with an administration who refuses to allow it?</a:t>
            </a:r>
          </a:p>
          <a:p>
            <a:pPr>
              <a:buNone/>
            </a:pPr>
            <a:r>
              <a:rPr lang="en-US" dirty="0" smtClean="0"/>
              <a:t>									Dawn</a:t>
            </a:r>
          </a:p>
          <a:p>
            <a:pPr>
              <a:buNone/>
            </a:pPr>
            <a:r>
              <a:rPr lang="en-US" dirty="0" smtClean="0"/>
              <a:t> </a:t>
            </a:r>
          </a:p>
          <a:p>
            <a:r>
              <a:rPr lang="en-US" dirty="0" smtClean="0"/>
              <a:t>What is your philosophy of education? How does this affect your teaching style, methods and your role in the teaching profession?  </a:t>
            </a:r>
          </a:p>
          <a:p>
            <a:pPr>
              <a:buNone/>
            </a:pPr>
            <a:r>
              <a:rPr lang="en-US" dirty="0" smtClean="0"/>
              <a:t>									Kelly</a:t>
            </a:r>
            <a:endParaRPr lang="en-US"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Your Questions</a:t>
            </a:r>
            <a:endParaRPr lang="en-US"/>
          </a:p>
        </p:txBody>
      </p:sp>
      <p:sp>
        <p:nvSpPr>
          <p:cNvPr id="3" name="Content Placeholder 2"/>
          <p:cNvSpPr>
            <a:spLocks noGrp="1"/>
          </p:cNvSpPr>
          <p:nvPr>
            <p:ph idx="1"/>
          </p:nvPr>
        </p:nvSpPr>
        <p:spPr/>
        <p:txBody>
          <a:bodyPr>
            <a:normAutofit/>
          </a:bodyPr>
          <a:lstStyle/>
          <a:p>
            <a:r>
              <a:rPr lang="en-US" dirty="0" smtClean="0"/>
              <a:t> Is web 2.0 the direction that you believe education is moving into?  How can teachers become more familiar with web 2.0</a:t>
            </a:r>
          </a:p>
          <a:p>
            <a:pPr>
              <a:buNone/>
            </a:pPr>
            <a:r>
              <a:rPr lang="en-US" dirty="0" smtClean="0"/>
              <a:t>									Mike 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Your Questions</a:t>
            </a:r>
            <a:endParaRPr lang="en-US"/>
          </a:p>
        </p:txBody>
      </p:sp>
      <p:sp>
        <p:nvSpPr>
          <p:cNvPr id="3" name="Content Placeholder 2"/>
          <p:cNvSpPr>
            <a:spLocks noGrp="1"/>
          </p:cNvSpPr>
          <p:nvPr>
            <p:ph idx="1"/>
          </p:nvPr>
        </p:nvSpPr>
        <p:spPr/>
        <p:txBody>
          <a:bodyPr>
            <a:normAutofit fontScale="85000" lnSpcReduction="20000"/>
          </a:bodyPr>
          <a:lstStyle/>
          <a:p>
            <a:r>
              <a:rPr lang="en-US" dirty="0" smtClean="0"/>
              <a:t> How can schools keep up with the rapid evolution of technology, both financially (purchasing new equipment to keep pace) and in the skills we teach students (new editions of software released frequently, new operating systems, etc.)?</a:t>
            </a:r>
          </a:p>
          <a:p>
            <a:pPr>
              <a:buNone/>
            </a:pPr>
            <a:r>
              <a:rPr lang="en-US" dirty="0" smtClean="0"/>
              <a:t>									Nate</a:t>
            </a:r>
          </a:p>
          <a:p>
            <a:pPr>
              <a:buNone/>
            </a:pPr>
            <a:r>
              <a:rPr lang="en-US" dirty="0" smtClean="0"/>
              <a:t> </a:t>
            </a:r>
          </a:p>
          <a:p>
            <a:r>
              <a:rPr lang="en-US" dirty="0" smtClean="0"/>
              <a:t>It seems as though you are very busy, does working at D87 help or hinder the ID process, how can you separate district work or ID work or do they each play a role in the development of the other?  </a:t>
            </a:r>
          </a:p>
          <a:p>
            <a:pPr>
              <a:buNone/>
            </a:pPr>
            <a:r>
              <a:rPr lang="en-US" dirty="0" smtClean="0"/>
              <a:t>									</a:t>
            </a:r>
            <a:r>
              <a:rPr lang="en-US" dirty="0" err="1" smtClean="0"/>
              <a:t>Ashlie</a:t>
            </a:r>
            <a:endParaRPr lang="en-US" dirty="0" smtClean="0"/>
          </a:p>
          <a:p>
            <a:endParaRPr lang="en-US" dirty="0" smtClean="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Small Group Activity</a:t>
            </a:r>
            <a:endParaRPr lang="en-US" dirty="0"/>
          </a:p>
        </p:txBody>
      </p:sp>
      <p:sp>
        <p:nvSpPr>
          <p:cNvPr id="3" name="Content Placeholder 2"/>
          <p:cNvSpPr>
            <a:spLocks noGrp="1"/>
          </p:cNvSpPr>
          <p:nvPr>
            <p:ph idx="1"/>
          </p:nvPr>
        </p:nvSpPr>
        <p:spPr/>
        <p:txBody>
          <a:bodyPr/>
          <a:lstStyle/>
          <a:p>
            <a:r>
              <a:rPr lang="en-US" dirty="0" smtClean="0"/>
              <a:t>Create a list of technologies that could be used in the step your group is given. This could include:</a:t>
            </a:r>
          </a:p>
          <a:p>
            <a:pPr lvl="1"/>
            <a:r>
              <a:rPr lang="en-US" dirty="0" smtClean="0"/>
              <a:t>Hardware</a:t>
            </a:r>
          </a:p>
          <a:p>
            <a:pPr lvl="1"/>
            <a:r>
              <a:rPr lang="en-US" dirty="0" smtClean="0"/>
              <a:t>Software</a:t>
            </a:r>
          </a:p>
          <a:p>
            <a:pPr lvl="1"/>
            <a:r>
              <a:rPr lang="en-US" dirty="0" smtClean="0"/>
              <a:t>Web &amp; Web 2.0</a:t>
            </a:r>
            <a:endParaRPr lang="en-US"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Task </a:t>
            </a:r>
            <a:r>
              <a:rPr lang="en-US" dirty="0" err="1" smtClean="0"/>
              <a:t>Definintion</a:t>
            </a:r>
            <a:endParaRPr lang="en-US" dirty="0"/>
          </a:p>
        </p:txBody>
      </p:sp>
      <p:sp>
        <p:nvSpPr>
          <p:cNvPr id="3" name="Content Placeholder 2"/>
          <p:cNvSpPr>
            <a:spLocks noGrp="1"/>
          </p:cNvSpPr>
          <p:nvPr>
            <p:ph idx="1"/>
          </p:nvPr>
        </p:nvSpPr>
        <p:spPr/>
        <p:txBody>
          <a:bodyPr/>
          <a:lstStyle/>
          <a:p>
            <a:endParaRPr lang="en-US" dirty="0" smtClean="0"/>
          </a:p>
          <a:p>
            <a:endParaRPr lang="en-US" dirty="0" smtClean="0"/>
          </a:p>
        </p:txBody>
      </p:sp>
      <p:pic>
        <p:nvPicPr>
          <p:cNvPr id="4" name="Picture 3"/>
          <p:cNvPicPr>
            <a:picLocks noChangeAspect="1"/>
          </p:cNvPicPr>
          <p:nvPr/>
        </p:nvPicPr>
        <p:blipFill>
          <a:blip r:embed="rId2"/>
          <a:stretch>
            <a:fillRect/>
          </a:stretch>
        </p:blipFill>
        <p:spPr>
          <a:xfrm rot="21120000">
            <a:off x="5495249" y="2754331"/>
            <a:ext cx="2477331" cy="3069138"/>
          </a:xfrm>
          <a:prstGeom prst="rect">
            <a:avLst/>
          </a:prstGeom>
        </p:spPr>
      </p:pic>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Information Seeking Strategies</a:t>
            </a:r>
            <a:endParaRPr lang="en-US" dirty="0"/>
          </a:p>
        </p:txBody>
      </p:sp>
      <p:pic>
        <p:nvPicPr>
          <p:cNvPr id="4" name="Picture 3"/>
          <p:cNvPicPr>
            <a:picLocks noChangeAspect="1"/>
          </p:cNvPicPr>
          <p:nvPr/>
        </p:nvPicPr>
        <p:blipFill>
          <a:blip r:embed="rId2"/>
          <a:stretch>
            <a:fillRect/>
          </a:stretch>
        </p:blipFill>
        <p:spPr>
          <a:xfrm>
            <a:off x="7392696" y="1128078"/>
            <a:ext cx="1501893" cy="1802271"/>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457200" y="100013"/>
            <a:ext cx="8229600" cy="420687"/>
          </a:xfrm>
        </p:spPr>
        <p:txBody>
          <a:bodyPr>
            <a:normAutofit/>
          </a:bodyPr>
          <a:lstStyle/>
          <a:p>
            <a:r>
              <a:rPr lang="en-US" sz="2000" dirty="0" smtClean="0">
                <a:solidFill>
                  <a:schemeClr val="bg1"/>
                </a:solidFill>
              </a:rPr>
              <a:t>Question of the week</a:t>
            </a:r>
            <a:endParaRPr lang="en-US" sz="2000" dirty="0">
              <a:solidFill>
                <a:schemeClr val="bg1"/>
              </a:solidFill>
            </a:endParaRPr>
          </a:p>
        </p:txBody>
      </p:sp>
      <p:graphicFrame>
        <p:nvGraphicFramePr>
          <p:cNvPr id="9" name="Content Placeholder 8"/>
          <p:cNvGraphicFramePr>
            <a:graphicFrameLocks noGrp="1"/>
          </p:cNvGraphicFramePr>
          <p:nvPr>
            <p:ph idx="1"/>
          </p:nvPr>
        </p:nvGraphicFramePr>
        <p:xfrm>
          <a:off x="355600" y="114299"/>
          <a:ext cx="8509000" cy="6632943"/>
        </p:xfrm>
        <a:graphic>
          <a:graphicData uri="http://schemas.openxmlformats.org/drawingml/2006/table">
            <a:tbl>
              <a:tblPr firstRow="1" bandRow="1">
                <a:tableStyleId>{D7AC3CCA-C797-4891-BE02-D94E43425B78}</a:tableStyleId>
              </a:tblPr>
              <a:tblGrid>
                <a:gridCol w="1234332"/>
                <a:gridCol w="7274668"/>
              </a:tblGrid>
              <a:tr h="281881">
                <a:tc>
                  <a:txBody>
                    <a:bodyPr/>
                    <a:lstStyle/>
                    <a:p>
                      <a:pPr algn="ctr"/>
                      <a:r>
                        <a:rPr lang="en-US" b="0" dirty="0" smtClean="0">
                          <a:solidFill>
                            <a:schemeClr val="tx1"/>
                          </a:solidFill>
                        </a:rPr>
                        <a:t>Becky</a:t>
                      </a:r>
                      <a:endParaRPr lang="en-US" b="0" dirty="0">
                        <a:solidFill>
                          <a:schemeClr val="tx1"/>
                        </a:solidFill>
                      </a:endParaRPr>
                    </a:p>
                  </a:txBody>
                  <a:tcPr/>
                </a:tc>
                <a:tc>
                  <a:txBody>
                    <a:bodyPr/>
                    <a:lstStyle/>
                    <a:p>
                      <a:endParaRPr lang="en-US" dirty="0"/>
                    </a:p>
                  </a:txBody>
                  <a:tcPr/>
                </a:tc>
              </a:tr>
              <a:tr h="281881">
                <a:tc>
                  <a:txBody>
                    <a:bodyPr/>
                    <a:lstStyle/>
                    <a:p>
                      <a:pPr algn="ctr"/>
                      <a:r>
                        <a:rPr lang="en-US" dirty="0" smtClean="0">
                          <a:solidFill>
                            <a:schemeClr val="tx1"/>
                          </a:solidFill>
                        </a:rPr>
                        <a:t>Sarah</a:t>
                      </a:r>
                      <a:endParaRPr lang="en-US" dirty="0">
                        <a:solidFill>
                          <a:schemeClr val="tx1"/>
                        </a:solidFill>
                      </a:endParaRPr>
                    </a:p>
                  </a:txBody>
                  <a:tcPr/>
                </a:tc>
                <a:tc>
                  <a:txBody>
                    <a:bodyPr/>
                    <a:lstStyle/>
                    <a:p>
                      <a:endParaRPr lang="en-US" dirty="0"/>
                    </a:p>
                  </a:txBody>
                  <a:tcPr/>
                </a:tc>
              </a:tr>
              <a:tr h="281881">
                <a:tc>
                  <a:txBody>
                    <a:bodyPr/>
                    <a:lstStyle/>
                    <a:p>
                      <a:pPr algn="ctr"/>
                      <a:r>
                        <a:rPr lang="en-US" dirty="0" smtClean="0">
                          <a:solidFill>
                            <a:schemeClr val="tx1"/>
                          </a:solidFill>
                        </a:rPr>
                        <a:t>Amy</a:t>
                      </a:r>
                      <a:endParaRPr lang="en-US" dirty="0">
                        <a:solidFill>
                          <a:schemeClr val="tx1"/>
                        </a:solidFill>
                      </a:endParaRPr>
                    </a:p>
                  </a:txBody>
                  <a:tcPr/>
                </a:tc>
                <a:tc>
                  <a:txBody>
                    <a:bodyPr/>
                    <a:lstStyle/>
                    <a:p>
                      <a:endParaRPr lang="en-US" dirty="0"/>
                    </a:p>
                  </a:txBody>
                  <a:tcPr/>
                </a:tc>
              </a:tr>
              <a:tr h="281881">
                <a:tc>
                  <a:txBody>
                    <a:bodyPr/>
                    <a:lstStyle/>
                    <a:p>
                      <a:pPr algn="ctr"/>
                      <a:r>
                        <a:rPr lang="en-US" dirty="0" smtClean="0">
                          <a:solidFill>
                            <a:schemeClr val="tx1"/>
                          </a:solidFill>
                        </a:rPr>
                        <a:t>Doug</a:t>
                      </a:r>
                      <a:endParaRPr lang="en-US" dirty="0">
                        <a:solidFill>
                          <a:schemeClr val="tx1"/>
                        </a:solidFill>
                      </a:endParaRPr>
                    </a:p>
                  </a:txBody>
                  <a:tcPr/>
                </a:tc>
                <a:tc>
                  <a:txBody>
                    <a:bodyPr/>
                    <a:lstStyle/>
                    <a:p>
                      <a:endParaRPr lang="en-US" dirty="0"/>
                    </a:p>
                  </a:txBody>
                  <a:tcPr/>
                </a:tc>
              </a:tr>
              <a:tr h="281881">
                <a:tc>
                  <a:txBody>
                    <a:bodyPr/>
                    <a:lstStyle/>
                    <a:p>
                      <a:pPr algn="ctr"/>
                      <a:r>
                        <a:rPr lang="en-US" dirty="0" err="1" smtClean="0">
                          <a:solidFill>
                            <a:schemeClr val="tx1"/>
                          </a:solidFill>
                        </a:rPr>
                        <a:t>Ashlie</a:t>
                      </a:r>
                      <a:endParaRPr lang="en-US" dirty="0">
                        <a:solidFill>
                          <a:schemeClr val="tx1"/>
                        </a:solidFill>
                      </a:endParaRPr>
                    </a:p>
                  </a:txBody>
                  <a:tcPr/>
                </a:tc>
                <a:tc>
                  <a:txBody>
                    <a:bodyPr/>
                    <a:lstStyle/>
                    <a:p>
                      <a:endParaRPr lang="en-US"/>
                    </a:p>
                  </a:txBody>
                  <a:tcPr/>
                </a:tc>
              </a:tr>
              <a:tr h="281881">
                <a:tc>
                  <a:txBody>
                    <a:bodyPr/>
                    <a:lstStyle/>
                    <a:p>
                      <a:pPr algn="ctr"/>
                      <a:r>
                        <a:rPr lang="en-US" dirty="0" smtClean="0">
                          <a:solidFill>
                            <a:srgbClr val="000000"/>
                          </a:solidFill>
                        </a:rPr>
                        <a:t>Kelly</a:t>
                      </a:r>
                      <a:endParaRPr lang="en-US" dirty="0">
                        <a:solidFill>
                          <a:srgbClr val="000000"/>
                        </a:solidFill>
                      </a:endParaRPr>
                    </a:p>
                  </a:txBody>
                  <a:tcPr/>
                </a:tc>
                <a:tc>
                  <a:txBody>
                    <a:bodyPr/>
                    <a:lstStyle/>
                    <a:p>
                      <a:endParaRPr lang="en-US"/>
                    </a:p>
                  </a:txBody>
                  <a:tcPr/>
                </a:tc>
              </a:tr>
              <a:tr h="281881">
                <a:tc>
                  <a:txBody>
                    <a:bodyPr/>
                    <a:lstStyle/>
                    <a:p>
                      <a:pPr algn="ctr"/>
                      <a:r>
                        <a:rPr lang="en-US" dirty="0" smtClean="0">
                          <a:solidFill>
                            <a:srgbClr val="000000"/>
                          </a:solidFill>
                        </a:rPr>
                        <a:t>Shannon</a:t>
                      </a:r>
                      <a:endParaRPr lang="en-US" dirty="0">
                        <a:solidFill>
                          <a:srgbClr val="000000"/>
                        </a:solidFill>
                      </a:endParaRPr>
                    </a:p>
                  </a:txBody>
                  <a:tcPr/>
                </a:tc>
                <a:tc>
                  <a:txBody>
                    <a:bodyPr/>
                    <a:lstStyle/>
                    <a:p>
                      <a:endParaRPr lang="en-US"/>
                    </a:p>
                  </a:txBody>
                  <a:tcPr/>
                </a:tc>
              </a:tr>
              <a:tr h="281881">
                <a:tc>
                  <a:txBody>
                    <a:bodyPr/>
                    <a:lstStyle/>
                    <a:p>
                      <a:pPr algn="ctr"/>
                      <a:r>
                        <a:rPr lang="en-US" dirty="0" smtClean="0">
                          <a:solidFill>
                            <a:srgbClr val="000000"/>
                          </a:solidFill>
                        </a:rPr>
                        <a:t>Nate</a:t>
                      </a:r>
                      <a:endParaRPr lang="en-US" dirty="0">
                        <a:solidFill>
                          <a:srgbClr val="000000"/>
                        </a:solidFill>
                      </a:endParaRPr>
                    </a:p>
                  </a:txBody>
                  <a:tcPr/>
                </a:tc>
                <a:tc>
                  <a:txBody>
                    <a:bodyPr/>
                    <a:lstStyle/>
                    <a:p>
                      <a:endParaRPr lang="en-US"/>
                    </a:p>
                  </a:txBody>
                  <a:tcPr/>
                </a:tc>
              </a:tr>
              <a:tr h="281881">
                <a:tc>
                  <a:txBody>
                    <a:bodyPr/>
                    <a:lstStyle/>
                    <a:p>
                      <a:pPr algn="ctr"/>
                      <a:r>
                        <a:rPr lang="en-US" dirty="0" smtClean="0">
                          <a:solidFill>
                            <a:srgbClr val="000000"/>
                          </a:solidFill>
                        </a:rPr>
                        <a:t>Mike</a:t>
                      </a:r>
                      <a:r>
                        <a:rPr lang="en-US" baseline="0" dirty="0" smtClean="0">
                          <a:solidFill>
                            <a:srgbClr val="000000"/>
                          </a:solidFill>
                        </a:rPr>
                        <a:t> H.</a:t>
                      </a:r>
                      <a:endParaRPr lang="en-US" dirty="0">
                        <a:solidFill>
                          <a:srgbClr val="000000"/>
                        </a:solidFill>
                      </a:endParaRPr>
                    </a:p>
                  </a:txBody>
                  <a:tcPr/>
                </a:tc>
                <a:tc>
                  <a:txBody>
                    <a:bodyPr/>
                    <a:lstStyle/>
                    <a:p>
                      <a:endParaRPr lang="en-US"/>
                    </a:p>
                  </a:txBody>
                  <a:tcPr/>
                </a:tc>
              </a:tr>
              <a:tr h="281881">
                <a:tc>
                  <a:txBody>
                    <a:bodyPr/>
                    <a:lstStyle/>
                    <a:p>
                      <a:pPr algn="ctr"/>
                      <a:r>
                        <a:rPr lang="en-US" dirty="0" smtClean="0">
                          <a:solidFill>
                            <a:srgbClr val="000000"/>
                          </a:solidFill>
                        </a:rPr>
                        <a:t>Michelle</a:t>
                      </a:r>
                      <a:endParaRPr lang="en-US" dirty="0">
                        <a:solidFill>
                          <a:srgbClr val="000000"/>
                        </a:solidFill>
                      </a:endParaRPr>
                    </a:p>
                  </a:txBody>
                  <a:tcPr/>
                </a:tc>
                <a:tc>
                  <a:txBody>
                    <a:bodyPr/>
                    <a:lstStyle/>
                    <a:p>
                      <a:endParaRPr lang="en-US"/>
                    </a:p>
                  </a:txBody>
                  <a:tcPr/>
                </a:tc>
              </a:tr>
              <a:tr h="281881">
                <a:tc>
                  <a:txBody>
                    <a:bodyPr/>
                    <a:lstStyle/>
                    <a:p>
                      <a:pPr algn="ctr"/>
                      <a:r>
                        <a:rPr lang="en-US" dirty="0" smtClean="0">
                          <a:solidFill>
                            <a:srgbClr val="000000"/>
                          </a:solidFill>
                        </a:rPr>
                        <a:t>Jen W.</a:t>
                      </a:r>
                      <a:endParaRPr lang="en-US" dirty="0">
                        <a:solidFill>
                          <a:srgbClr val="000000"/>
                        </a:solidFill>
                      </a:endParaRPr>
                    </a:p>
                  </a:txBody>
                  <a:tcPr/>
                </a:tc>
                <a:tc>
                  <a:txBody>
                    <a:bodyPr/>
                    <a:lstStyle/>
                    <a:p>
                      <a:endParaRPr lang="en-US"/>
                    </a:p>
                  </a:txBody>
                  <a:tcPr/>
                </a:tc>
              </a:tr>
              <a:tr h="281881">
                <a:tc>
                  <a:txBody>
                    <a:bodyPr/>
                    <a:lstStyle/>
                    <a:p>
                      <a:pPr algn="ctr"/>
                      <a:r>
                        <a:rPr lang="en-US" dirty="0" smtClean="0">
                          <a:solidFill>
                            <a:schemeClr val="tx1"/>
                          </a:solidFill>
                        </a:rPr>
                        <a:t>Shelly</a:t>
                      </a:r>
                      <a:endParaRPr lang="en-US" dirty="0">
                        <a:solidFill>
                          <a:schemeClr val="tx1"/>
                        </a:solidFill>
                      </a:endParaRPr>
                    </a:p>
                  </a:txBody>
                  <a:tcPr/>
                </a:tc>
                <a:tc>
                  <a:txBody>
                    <a:bodyPr/>
                    <a:lstStyle/>
                    <a:p>
                      <a:endParaRPr lang="en-US"/>
                    </a:p>
                  </a:txBody>
                  <a:tcPr/>
                </a:tc>
              </a:tr>
              <a:tr h="281881">
                <a:tc>
                  <a:txBody>
                    <a:bodyPr/>
                    <a:lstStyle/>
                    <a:p>
                      <a:pPr algn="ctr"/>
                      <a:r>
                        <a:rPr lang="en-US" dirty="0" smtClean="0">
                          <a:solidFill>
                            <a:schemeClr val="tx1"/>
                          </a:solidFill>
                        </a:rPr>
                        <a:t>Betsy</a:t>
                      </a:r>
                      <a:endParaRPr lang="en-US" dirty="0">
                        <a:solidFill>
                          <a:schemeClr val="tx1"/>
                        </a:solidFill>
                      </a:endParaRPr>
                    </a:p>
                  </a:txBody>
                  <a:tcPr/>
                </a:tc>
                <a:tc>
                  <a:txBody>
                    <a:bodyPr/>
                    <a:lstStyle/>
                    <a:p>
                      <a:endParaRPr lang="en-US"/>
                    </a:p>
                  </a:txBody>
                  <a:tcPr/>
                </a:tc>
              </a:tr>
              <a:tr h="281881">
                <a:tc>
                  <a:txBody>
                    <a:bodyPr/>
                    <a:lstStyle/>
                    <a:p>
                      <a:pPr algn="ctr"/>
                      <a:r>
                        <a:rPr lang="en-US" dirty="0" smtClean="0">
                          <a:solidFill>
                            <a:schemeClr val="tx1"/>
                          </a:solidFill>
                        </a:rPr>
                        <a:t>Kristin</a:t>
                      </a:r>
                      <a:endParaRPr lang="en-US" dirty="0">
                        <a:solidFill>
                          <a:schemeClr val="tx1"/>
                        </a:solidFill>
                      </a:endParaRPr>
                    </a:p>
                  </a:txBody>
                  <a:tcPr/>
                </a:tc>
                <a:tc>
                  <a:txBody>
                    <a:bodyPr/>
                    <a:lstStyle/>
                    <a:p>
                      <a:endParaRPr lang="en-US"/>
                    </a:p>
                  </a:txBody>
                  <a:tcPr/>
                </a:tc>
              </a:tr>
              <a:tr h="281881">
                <a:tc>
                  <a:txBody>
                    <a:bodyPr/>
                    <a:lstStyle/>
                    <a:p>
                      <a:pPr algn="ctr"/>
                      <a:r>
                        <a:rPr lang="en-US" dirty="0" smtClean="0">
                          <a:solidFill>
                            <a:schemeClr val="tx1"/>
                          </a:solidFill>
                        </a:rPr>
                        <a:t>Dawn</a:t>
                      </a:r>
                      <a:endParaRPr lang="en-US" dirty="0">
                        <a:solidFill>
                          <a:schemeClr val="tx1"/>
                        </a:solidFill>
                      </a:endParaRPr>
                    </a:p>
                  </a:txBody>
                  <a:tcPr/>
                </a:tc>
                <a:tc>
                  <a:txBody>
                    <a:bodyPr/>
                    <a:lstStyle/>
                    <a:p>
                      <a:endParaRPr lang="en-US"/>
                    </a:p>
                  </a:txBody>
                  <a:tcPr/>
                </a:tc>
              </a:tr>
              <a:tr h="415023">
                <a:tc>
                  <a:txBody>
                    <a:bodyPr/>
                    <a:lstStyle/>
                    <a:p>
                      <a:pPr algn="ctr"/>
                      <a:r>
                        <a:rPr lang="en-US" dirty="0" smtClean="0">
                          <a:solidFill>
                            <a:schemeClr val="tx1"/>
                          </a:solidFill>
                        </a:rPr>
                        <a:t>Jennifer S.</a:t>
                      </a:r>
                      <a:endParaRPr lang="en-US" dirty="0">
                        <a:solidFill>
                          <a:schemeClr val="tx1"/>
                        </a:solidFill>
                      </a:endParaRPr>
                    </a:p>
                  </a:txBody>
                  <a:tcPr/>
                </a:tc>
                <a:tc>
                  <a:txBody>
                    <a:bodyPr/>
                    <a:lstStyle/>
                    <a:p>
                      <a:endParaRPr lang="en-US" dirty="0"/>
                    </a:p>
                  </a:txBody>
                  <a:tcPr/>
                </a:tc>
              </a:tr>
              <a:tr h="281881">
                <a:tc>
                  <a:txBody>
                    <a:bodyPr/>
                    <a:lstStyle/>
                    <a:p>
                      <a:pPr algn="ctr"/>
                      <a:r>
                        <a:rPr lang="en-US" dirty="0" smtClean="0">
                          <a:solidFill>
                            <a:schemeClr val="tx1"/>
                          </a:solidFill>
                        </a:rPr>
                        <a:t>Kristi</a:t>
                      </a:r>
                      <a:endParaRPr lang="en-US" dirty="0">
                        <a:solidFill>
                          <a:schemeClr val="tx1"/>
                        </a:solidFill>
                      </a:endParaRPr>
                    </a:p>
                  </a:txBody>
                  <a:tcPr/>
                </a:tc>
                <a:tc>
                  <a:txBody>
                    <a:bodyPr/>
                    <a:lstStyle/>
                    <a:p>
                      <a:endParaRPr lang="en-US" dirty="0"/>
                    </a:p>
                  </a:txBody>
                  <a:tcPr/>
                </a:tc>
              </a:tr>
              <a:tr h="281881">
                <a:tc>
                  <a:txBody>
                    <a:bodyPr/>
                    <a:lstStyle/>
                    <a:p>
                      <a:pPr algn="ctr"/>
                      <a:r>
                        <a:rPr lang="en-US" dirty="0" smtClean="0">
                          <a:solidFill>
                            <a:schemeClr val="tx1"/>
                          </a:solidFill>
                        </a:rPr>
                        <a:t>Mike S.</a:t>
                      </a:r>
                      <a:endParaRPr lang="en-US" dirty="0">
                        <a:solidFill>
                          <a:schemeClr val="tx1"/>
                        </a:solidFill>
                      </a:endParaRPr>
                    </a:p>
                  </a:txBody>
                  <a:tcPr/>
                </a:tc>
                <a:tc>
                  <a:txBody>
                    <a:bodyPr/>
                    <a:lstStyle/>
                    <a:p>
                      <a:endParaRPr lang="en-US" dirty="0"/>
                    </a:p>
                  </a:txBody>
                  <a:tcPr/>
                </a:tc>
              </a:tr>
            </a:tbl>
          </a:graphicData>
        </a:graphic>
      </p:graphicFrame>
    </p:spTree>
    <p:extLst>
      <p:ext uri="{BB962C8B-B14F-4D97-AF65-F5344CB8AC3E}">
        <p14:creationId xmlns="" xmlns:p14="http://schemas.microsoft.com/office/powerpoint/2010/main" xmlns:mv="urn:schemas-microsoft-com:mac:vml" xmlns:mc="http://schemas.openxmlformats.org/markup-compatibility/2006" val="196250250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651492" y="274638"/>
            <a:ext cx="6035308" cy="1143000"/>
          </a:xfrm>
        </p:spPr>
        <p:txBody>
          <a:bodyPr/>
          <a:lstStyle/>
          <a:p>
            <a:r>
              <a:rPr lang="en-US" dirty="0" smtClean="0"/>
              <a:t>Location &amp; Access</a:t>
            </a:r>
            <a:endParaRPr lang="en-US" dirty="0"/>
          </a:p>
        </p:txBody>
      </p:sp>
      <p:pic>
        <p:nvPicPr>
          <p:cNvPr id="4" name="Picture 3"/>
          <p:cNvPicPr>
            <a:picLocks noChangeAspect="1"/>
          </p:cNvPicPr>
          <p:nvPr/>
        </p:nvPicPr>
        <p:blipFill>
          <a:blip r:embed="rId2"/>
          <a:stretch>
            <a:fillRect/>
          </a:stretch>
        </p:blipFill>
        <p:spPr>
          <a:xfrm>
            <a:off x="300330" y="281926"/>
            <a:ext cx="3020509" cy="2271423"/>
          </a:xfrm>
          <a:prstGeom prst="rect">
            <a:avLst/>
          </a:prstGeom>
        </p:spPr>
      </p:pic>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stretch>
            <a:fillRect/>
          </a:stretch>
        </p:blipFill>
        <p:spPr>
          <a:xfrm>
            <a:off x="5075109" y="1248398"/>
            <a:ext cx="3611691" cy="3689362"/>
          </a:xfrm>
          <a:prstGeom prst="rect">
            <a:avLst/>
          </a:prstGeom>
        </p:spPr>
      </p:pic>
      <p:sp>
        <p:nvSpPr>
          <p:cNvPr id="2" name="Title 1"/>
          <p:cNvSpPr>
            <a:spLocks noGrp="1"/>
          </p:cNvSpPr>
          <p:nvPr>
            <p:ph type="title"/>
          </p:nvPr>
        </p:nvSpPr>
        <p:spPr/>
        <p:txBody>
          <a:bodyPr/>
          <a:lstStyle/>
          <a:p>
            <a:r>
              <a:rPr lang="en-US" dirty="0" smtClean="0"/>
              <a:t>Use of Information</a:t>
            </a:r>
            <a:endParaRPr lang="en-US" dirty="0"/>
          </a:p>
        </p:txBody>
      </p:sp>
      <p:sp>
        <p:nvSpPr>
          <p:cNvPr id="5" name="TextBox 4"/>
          <p:cNvSpPr txBox="1"/>
          <p:nvPr/>
        </p:nvSpPr>
        <p:spPr>
          <a:xfrm>
            <a:off x="5138635" y="4599206"/>
            <a:ext cx="3548165" cy="338554"/>
          </a:xfrm>
          <a:prstGeom prst="rect">
            <a:avLst/>
          </a:prstGeom>
          <a:noFill/>
        </p:spPr>
        <p:txBody>
          <a:bodyPr wrap="square" rtlCol="0">
            <a:spAutoFit/>
          </a:bodyPr>
          <a:lstStyle/>
          <a:p>
            <a:pPr algn="ctr"/>
            <a:r>
              <a:rPr lang="en-US" sz="1600" dirty="0" smtClean="0"/>
              <a:t>How dinosaurs really became extinct.</a:t>
            </a:r>
            <a:endParaRPr lang="en-US" sz="1600" dirty="0"/>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Synthesis</a:t>
            </a:r>
            <a:endParaRPr lang="en-US" dirty="0"/>
          </a:p>
        </p:txBody>
      </p:sp>
      <p:pic>
        <p:nvPicPr>
          <p:cNvPr id="5" name="Picture 4"/>
          <p:cNvPicPr>
            <a:picLocks noChangeAspect="1"/>
          </p:cNvPicPr>
          <p:nvPr/>
        </p:nvPicPr>
        <p:blipFill>
          <a:blip r:embed="rId2"/>
          <a:srcRect l="3130" t="1851" r="3130" b="1851"/>
          <a:stretch>
            <a:fillRect/>
          </a:stretch>
        </p:blipFill>
        <p:spPr>
          <a:xfrm>
            <a:off x="238088" y="3581400"/>
            <a:ext cx="3400585" cy="2954231"/>
          </a:xfrm>
          <a:prstGeom prst="rect">
            <a:avLst/>
          </a:prstGeom>
          <a:scene3d>
            <a:camera prst="orthographicFront"/>
            <a:lightRig rig="threePt" dir="t"/>
          </a:scene3d>
          <a:sp3d contourW="12700">
            <a:contourClr>
              <a:schemeClr val="bg1"/>
            </a:contourClr>
          </a:sp3d>
        </p:spPr>
      </p:pic>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Evaluation</a:t>
            </a:r>
            <a:endParaRPr lang="en-US" dirty="0"/>
          </a:p>
        </p:txBody>
      </p:sp>
      <p:pic>
        <p:nvPicPr>
          <p:cNvPr id="4" name="Picture 3"/>
          <p:cNvPicPr>
            <a:picLocks noChangeAspect="1"/>
          </p:cNvPicPr>
          <p:nvPr/>
        </p:nvPicPr>
        <p:blipFill>
          <a:blip r:embed="rId2"/>
          <a:stretch>
            <a:fillRect/>
          </a:stretch>
        </p:blipFill>
        <p:spPr>
          <a:xfrm>
            <a:off x="6461404" y="144462"/>
            <a:ext cx="2462422" cy="1641614"/>
          </a:xfrm>
          <a:prstGeom prst="rect">
            <a:avLst/>
          </a:prstGeom>
        </p:spPr>
      </p:pic>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Task </a:t>
            </a:r>
            <a:r>
              <a:rPr lang="en-US" dirty="0" err="1" smtClean="0"/>
              <a:t>Definintion</a:t>
            </a:r>
            <a:endParaRPr lang="en-US" dirty="0"/>
          </a:p>
        </p:txBody>
      </p:sp>
      <p:sp>
        <p:nvSpPr>
          <p:cNvPr id="3" name="Content Placeholder 2"/>
          <p:cNvSpPr>
            <a:spLocks noGrp="1"/>
          </p:cNvSpPr>
          <p:nvPr>
            <p:ph idx="1"/>
          </p:nvPr>
        </p:nvSpPr>
        <p:spPr/>
        <p:txBody>
          <a:bodyPr/>
          <a:lstStyle/>
          <a:p>
            <a:r>
              <a:rPr lang="en-US" dirty="0" smtClean="0"/>
              <a:t>Inspiration/ </a:t>
            </a:r>
            <a:r>
              <a:rPr lang="en-US" dirty="0" err="1" smtClean="0"/>
              <a:t>Kidspiration</a:t>
            </a:r>
            <a:r>
              <a:rPr lang="en-US" dirty="0" smtClean="0"/>
              <a:t>/ </a:t>
            </a:r>
            <a:r>
              <a:rPr lang="en-US" dirty="0" err="1" smtClean="0"/>
              <a:t>Webspiration</a:t>
            </a:r>
            <a:endParaRPr lang="en-US" dirty="0" smtClean="0"/>
          </a:p>
          <a:p>
            <a:r>
              <a:rPr lang="en-US" dirty="0" smtClean="0"/>
              <a:t>Visual Thesaurus </a:t>
            </a:r>
          </a:p>
          <a:p>
            <a:endParaRPr lang="en-US" dirty="0" smtClean="0"/>
          </a:p>
          <a:p>
            <a:endParaRPr lang="en-US" dirty="0" smtClean="0"/>
          </a:p>
        </p:txBody>
      </p:sp>
      <p:pic>
        <p:nvPicPr>
          <p:cNvPr id="4" name="Picture 3"/>
          <p:cNvPicPr>
            <a:picLocks noChangeAspect="1"/>
          </p:cNvPicPr>
          <p:nvPr/>
        </p:nvPicPr>
        <p:blipFill>
          <a:blip r:embed="rId2"/>
          <a:stretch>
            <a:fillRect/>
          </a:stretch>
        </p:blipFill>
        <p:spPr>
          <a:xfrm rot="21120000">
            <a:off x="5495249" y="2754331"/>
            <a:ext cx="2477331" cy="3069138"/>
          </a:xfrm>
          <a:prstGeom prst="rect">
            <a:avLst/>
          </a:prstGeom>
        </p:spPr>
      </p:pic>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Information Seeking Strategies</a:t>
            </a:r>
            <a:endParaRPr lang="en-US" dirty="0"/>
          </a:p>
        </p:txBody>
      </p:sp>
      <p:sp>
        <p:nvSpPr>
          <p:cNvPr id="3" name="Content Placeholder 2"/>
          <p:cNvSpPr>
            <a:spLocks noGrp="1"/>
          </p:cNvSpPr>
          <p:nvPr>
            <p:ph idx="1"/>
          </p:nvPr>
        </p:nvSpPr>
        <p:spPr/>
        <p:txBody>
          <a:bodyPr/>
          <a:lstStyle/>
          <a:p>
            <a:r>
              <a:rPr lang="en-US" dirty="0" smtClean="0"/>
              <a:t>RSS feeds</a:t>
            </a:r>
          </a:p>
          <a:p>
            <a:r>
              <a:rPr lang="en-US" dirty="0" err="1" smtClean="0"/>
              <a:t>Listservs</a:t>
            </a:r>
            <a:endParaRPr lang="en-US" dirty="0" smtClean="0"/>
          </a:p>
          <a:p>
            <a:r>
              <a:rPr lang="en-US" dirty="0" smtClean="0"/>
              <a:t>Tags</a:t>
            </a:r>
          </a:p>
          <a:p>
            <a:r>
              <a:rPr lang="en-US" dirty="0" smtClean="0"/>
              <a:t>Social Bookmarking</a:t>
            </a:r>
          </a:p>
        </p:txBody>
      </p:sp>
      <p:pic>
        <p:nvPicPr>
          <p:cNvPr id="4" name="Picture 3"/>
          <p:cNvPicPr>
            <a:picLocks noChangeAspect="1"/>
          </p:cNvPicPr>
          <p:nvPr/>
        </p:nvPicPr>
        <p:blipFill>
          <a:blip r:embed="rId2"/>
          <a:stretch>
            <a:fillRect/>
          </a:stretch>
        </p:blipFill>
        <p:spPr>
          <a:xfrm>
            <a:off x="3018816" y="1417638"/>
            <a:ext cx="1501893" cy="1802271"/>
          </a:xfrm>
          <a:prstGeom prst="rect">
            <a:avLst/>
          </a:prstGeom>
        </p:spPr>
      </p:pic>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651492" y="274638"/>
            <a:ext cx="6035308" cy="1143000"/>
          </a:xfrm>
        </p:spPr>
        <p:txBody>
          <a:bodyPr/>
          <a:lstStyle/>
          <a:p>
            <a:r>
              <a:rPr lang="en-US" dirty="0" smtClean="0"/>
              <a:t>Location &amp; Access</a:t>
            </a:r>
            <a:endParaRPr lang="en-US" dirty="0"/>
          </a:p>
        </p:txBody>
      </p:sp>
      <p:sp>
        <p:nvSpPr>
          <p:cNvPr id="3" name="Content Placeholder 2"/>
          <p:cNvSpPr>
            <a:spLocks noGrp="1"/>
          </p:cNvSpPr>
          <p:nvPr>
            <p:ph idx="1"/>
          </p:nvPr>
        </p:nvSpPr>
        <p:spPr>
          <a:xfrm>
            <a:off x="300330" y="2553349"/>
            <a:ext cx="6278791" cy="3453741"/>
          </a:xfrm>
        </p:spPr>
        <p:txBody>
          <a:bodyPr>
            <a:normAutofit/>
          </a:bodyPr>
          <a:lstStyle/>
          <a:p>
            <a:r>
              <a:rPr lang="en-US" dirty="0" smtClean="0"/>
              <a:t>Custom Search</a:t>
            </a:r>
          </a:p>
          <a:p>
            <a:r>
              <a:rPr lang="en-US" dirty="0" smtClean="0"/>
              <a:t>Filtering</a:t>
            </a:r>
          </a:p>
          <a:p>
            <a:r>
              <a:rPr lang="en-US" dirty="0" smtClean="0"/>
              <a:t>Cloud computing</a:t>
            </a:r>
          </a:p>
          <a:p>
            <a:r>
              <a:rPr lang="en-US" dirty="0" smtClean="0"/>
              <a:t>Remote Desktop</a:t>
            </a:r>
          </a:p>
          <a:p>
            <a:r>
              <a:rPr lang="en-US" dirty="0" smtClean="0"/>
              <a:t>Wireless Networks</a:t>
            </a:r>
            <a:endParaRPr lang="en-US" dirty="0"/>
          </a:p>
        </p:txBody>
      </p:sp>
      <p:pic>
        <p:nvPicPr>
          <p:cNvPr id="4" name="Picture 3"/>
          <p:cNvPicPr>
            <a:picLocks noChangeAspect="1"/>
          </p:cNvPicPr>
          <p:nvPr/>
        </p:nvPicPr>
        <p:blipFill>
          <a:blip r:embed="rId2"/>
          <a:stretch>
            <a:fillRect/>
          </a:stretch>
        </p:blipFill>
        <p:spPr>
          <a:xfrm>
            <a:off x="300330" y="281926"/>
            <a:ext cx="3020509" cy="2271423"/>
          </a:xfrm>
          <a:prstGeom prst="rect">
            <a:avLst/>
          </a:prstGeom>
        </p:spPr>
      </p:pic>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stretch>
            <a:fillRect/>
          </a:stretch>
        </p:blipFill>
        <p:spPr>
          <a:xfrm>
            <a:off x="5075109" y="1248398"/>
            <a:ext cx="3611691" cy="3689362"/>
          </a:xfrm>
          <a:prstGeom prst="rect">
            <a:avLst/>
          </a:prstGeom>
        </p:spPr>
      </p:pic>
      <p:sp>
        <p:nvSpPr>
          <p:cNvPr id="2" name="Title 1"/>
          <p:cNvSpPr>
            <a:spLocks noGrp="1"/>
          </p:cNvSpPr>
          <p:nvPr>
            <p:ph type="title"/>
          </p:nvPr>
        </p:nvSpPr>
        <p:spPr/>
        <p:txBody>
          <a:bodyPr/>
          <a:lstStyle/>
          <a:p>
            <a:r>
              <a:rPr lang="en-US" dirty="0" smtClean="0"/>
              <a:t>Use of Information</a:t>
            </a:r>
            <a:endParaRPr lang="en-US" dirty="0"/>
          </a:p>
        </p:txBody>
      </p:sp>
      <p:sp>
        <p:nvSpPr>
          <p:cNvPr id="3" name="Content Placeholder 2"/>
          <p:cNvSpPr>
            <a:spLocks noGrp="1"/>
          </p:cNvSpPr>
          <p:nvPr>
            <p:ph idx="1"/>
          </p:nvPr>
        </p:nvSpPr>
        <p:spPr/>
        <p:txBody>
          <a:bodyPr/>
          <a:lstStyle/>
          <a:p>
            <a:r>
              <a:rPr lang="en-US" dirty="0" smtClean="0"/>
              <a:t>MS Office/Scholastic Keys </a:t>
            </a:r>
          </a:p>
          <a:p>
            <a:pPr lvl="1"/>
            <a:r>
              <a:rPr lang="en-US" dirty="0" smtClean="0"/>
              <a:t>Google Docs</a:t>
            </a:r>
          </a:p>
          <a:p>
            <a:r>
              <a:rPr lang="en-US" dirty="0" smtClean="0"/>
              <a:t>Pixie/</a:t>
            </a:r>
            <a:r>
              <a:rPr lang="en-US" dirty="0" err="1" smtClean="0"/>
              <a:t>Kidpix</a:t>
            </a:r>
            <a:r>
              <a:rPr lang="en-US" dirty="0" smtClean="0"/>
              <a:t>/Tux Paint</a:t>
            </a:r>
          </a:p>
          <a:p>
            <a:r>
              <a:rPr lang="en-US" dirty="0" smtClean="0"/>
              <a:t>Adobe Photoshop</a:t>
            </a:r>
          </a:p>
          <a:p>
            <a:endParaRPr lang="en-US" dirty="0" smtClean="0"/>
          </a:p>
          <a:p>
            <a:endParaRPr lang="en-US" dirty="0" smtClean="0"/>
          </a:p>
          <a:p>
            <a:endParaRPr lang="en-US" dirty="0"/>
          </a:p>
        </p:txBody>
      </p:sp>
      <p:sp>
        <p:nvSpPr>
          <p:cNvPr id="5" name="TextBox 4"/>
          <p:cNvSpPr txBox="1"/>
          <p:nvPr/>
        </p:nvSpPr>
        <p:spPr>
          <a:xfrm>
            <a:off x="5138635" y="4599206"/>
            <a:ext cx="3548165" cy="338554"/>
          </a:xfrm>
          <a:prstGeom prst="rect">
            <a:avLst/>
          </a:prstGeom>
          <a:noFill/>
        </p:spPr>
        <p:txBody>
          <a:bodyPr wrap="square" rtlCol="0">
            <a:spAutoFit/>
          </a:bodyPr>
          <a:lstStyle/>
          <a:p>
            <a:pPr algn="ctr"/>
            <a:r>
              <a:rPr lang="en-US" sz="1600" dirty="0" smtClean="0"/>
              <a:t>How dinosaurs really became extinct.</a:t>
            </a:r>
            <a:endParaRPr lang="en-US" sz="1600" dirty="0"/>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Synthesis</a:t>
            </a:r>
            <a:endParaRPr lang="en-US" dirty="0"/>
          </a:p>
        </p:txBody>
      </p:sp>
      <p:sp>
        <p:nvSpPr>
          <p:cNvPr id="3" name="Content Placeholder 2"/>
          <p:cNvSpPr>
            <a:spLocks noGrp="1"/>
          </p:cNvSpPr>
          <p:nvPr>
            <p:ph idx="1"/>
          </p:nvPr>
        </p:nvSpPr>
        <p:spPr/>
        <p:txBody>
          <a:bodyPr/>
          <a:lstStyle/>
          <a:p>
            <a:r>
              <a:rPr lang="en-US" dirty="0" smtClean="0"/>
              <a:t>PowerPoint/Keynote</a:t>
            </a:r>
          </a:p>
          <a:p>
            <a:r>
              <a:rPr lang="en-US" dirty="0" smtClean="0"/>
              <a:t>Interactive Whiteboard</a:t>
            </a:r>
          </a:p>
          <a:p>
            <a:r>
              <a:rPr lang="en-US" dirty="0" smtClean="0"/>
              <a:t>Flip Camera</a:t>
            </a:r>
          </a:p>
          <a:p>
            <a:r>
              <a:rPr lang="en-US" dirty="0" smtClean="0"/>
              <a:t>Green Screen</a:t>
            </a:r>
            <a:endParaRPr lang="en-US" dirty="0"/>
          </a:p>
        </p:txBody>
      </p:sp>
      <p:pic>
        <p:nvPicPr>
          <p:cNvPr id="5" name="Picture 4"/>
          <p:cNvPicPr>
            <a:picLocks noChangeAspect="1"/>
          </p:cNvPicPr>
          <p:nvPr/>
        </p:nvPicPr>
        <p:blipFill>
          <a:blip r:embed="rId2"/>
          <a:srcRect l="3130" t="1851" r="3130" b="1851"/>
          <a:stretch>
            <a:fillRect/>
          </a:stretch>
        </p:blipFill>
        <p:spPr>
          <a:xfrm>
            <a:off x="4611968" y="2759538"/>
            <a:ext cx="3943142" cy="3425573"/>
          </a:xfrm>
          <a:prstGeom prst="rect">
            <a:avLst/>
          </a:prstGeom>
          <a:scene3d>
            <a:camera prst="orthographicFront"/>
            <a:lightRig rig="threePt" dir="t"/>
          </a:scene3d>
          <a:sp3d contourW="12700">
            <a:contourClr>
              <a:schemeClr val="bg1"/>
            </a:contourClr>
          </a:sp3d>
        </p:spPr>
      </p:pic>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Evaluation</a:t>
            </a:r>
            <a:endParaRPr lang="en-US" dirty="0"/>
          </a:p>
        </p:txBody>
      </p:sp>
      <p:sp>
        <p:nvSpPr>
          <p:cNvPr id="3" name="Content Placeholder 2"/>
          <p:cNvSpPr>
            <a:spLocks noGrp="1"/>
          </p:cNvSpPr>
          <p:nvPr>
            <p:ph idx="1"/>
          </p:nvPr>
        </p:nvSpPr>
        <p:spPr>
          <a:xfrm>
            <a:off x="457200" y="1600200"/>
            <a:ext cx="8338202" cy="4525963"/>
          </a:xfrm>
        </p:spPr>
        <p:txBody>
          <a:bodyPr/>
          <a:lstStyle/>
          <a:p>
            <a:r>
              <a:rPr lang="en-US" dirty="0" smtClean="0"/>
              <a:t>Interactive Student Response Systems (clickers)</a:t>
            </a:r>
          </a:p>
          <a:p>
            <a:r>
              <a:rPr lang="en-US" dirty="0" smtClean="0"/>
              <a:t>Survey Monkey</a:t>
            </a:r>
          </a:p>
          <a:p>
            <a:r>
              <a:rPr lang="en-US" dirty="0" err="1" smtClean="0"/>
              <a:t>Wordle</a:t>
            </a:r>
            <a:endParaRPr lang="en-US" dirty="0"/>
          </a:p>
        </p:txBody>
      </p:sp>
      <p:pic>
        <p:nvPicPr>
          <p:cNvPr id="4" name="Picture 3"/>
          <p:cNvPicPr>
            <a:picLocks noChangeAspect="1"/>
          </p:cNvPicPr>
          <p:nvPr/>
        </p:nvPicPr>
        <p:blipFill>
          <a:blip r:embed="rId2"/>
          <a:stretch>
            <a:fillRect/>
          </a:stretch>
        </p:blipFill>
        <p:spPr>
          <a:xfrm>
            <a:off x="6461404" y="144462"/>
            <a:ext cx="2462422" cy="1641614"/>
          </a:xfrm>
          <a:prstGeom prst="rect">
            <a:avLst/>
          </a:prstGeo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Agenda</a:t>
            </a:r>
            <a:endParaRPr lang="en-US" dirty="0"/>
          </a:p>
        </p:txBody>
      </p:sp>
      <p:sp>
        <p:nvSpPr>
          <p:cNvPr id="3" name="Content Placeholder 2"/>
          <p:cNvSpPr>
            <a:spLocks noGrp="1"/>
          </p:cNvSpPr>
          <p:nvPr>
            <p:ph idx="1"/>
          </p:nvPr>
        </p:nvSpPr>
        <p:spPr>
          <a:xfrm>
            <a:off x="457200" y="1600200"/>
            <a:ext cx="8420100" cy="4525963"/>
          </a:xfrm>
        </p:spPr>
        <p:txBody>
          <a:bodyPr>
            <a:normAutofit/>
          </a:bodyPr>
          <a:lstStyle/>
          <a:p>
            <a:r>
              <a:rPr lang="en-US" dirty="0" smtClean="0"/>
              <a:t>Housekeeping</a:t>
            </a:r>
          </a:p>
          <a:p>
            <a:r>
              <a:rPr lang="en-US" dirty="0" smtClean="0"/>
              <a:t>Your Information Literacy Lessons</a:t>
            </a:r>
          </a:p>
          <a:p>
            <a:r>
              <a:rPr lang="en-US" dirty="0" smtClean="0"/>
              <a:t>Web 2.0 to Web 3.0</a:t>
            </a:r>
          </a:p>
          <a:p>
            <a:r>
              <a:rPr lang="en-US" dirty="0" smtClean="0"/>
              <a:t>Guest Speaker Jim Peterson</a:t>
            </a:r>
          </a:p>
          <a:p>
            <a:r>
              <a:rPr lang="en-US" dirty="0" smtClean="0"/>
              <a:t>Group Project</a:t>
            </a:r>
          </a:p>
        </p:txBody>
      </p:sp>
    </p:spTree>
    <p:extLst>
      <p:ext uri="{BB962C8B-B14F-4D97-AF65-F5344CB8AC3E}">
        <p14:creationId xmlns:mc="http://schemas.openxmlformats.org/markup-compatibility/2006" xmlns:mv="urn:schemas-microsoft-com:mac:vml" xmlns:p14="http://schemas.microsoft.com/office/powerpoint/2010/main" xmlns="" val="1975002721"/>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Information Overload Syndrome</a:t>
            </a:r>
            <a:endParaRPr lang="en-US" dirty="0"/>
          </a:p>
        </p:txBody>
      </p:sp>
      <p:sp>
        <p:nvSpPr>
          <p:cNvPr id="3" name="Content Placeholder 2"/>
          <p:cNvSpPr>
            <a:spLocks noGrp="1"/>
          </p:cNvSpPr>
          <p:nvPr>
            <p:ph idx="1"/>
          </p:nvPr>
        </p:nvSpPr>
        <p:spPr/>
        <p:txBody>
          <a:bodyPr/>
          <a:lstStyle/>
          <a:p>
            <a:r>
              <a:rPr lang="en-US" dirty="0" smtClean="0">
                <a:hlinkClick r:id="rId2"/>
              </a:rPr>
              <a:t>http://www.youtube.com/watch?v=CXFEBbPIEOI</a:t>
            </a:r>
            <a:endParaRPr lang="en-US" dirty="0" smtClean="0"/>
          </a:p>
          <a:p>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Housekeeping</a:t>
            </a:r>
            <a:endParaRPr lang="en-US" dirty="0"/>
          </a:p>
        </p:txBody>
      </p:sp>
      <p:sp>
        <p:nvSpPr>
          <p:cNvPr id="3" name="Content Placeholder 2"/>
          <p:cNvSpPr>
            <a:spLocks noGrp="1"/>
          </p:cNvSpPr>
          <p:nvPr>
            <p:ph idx="1"/>
          </p:nvPr>
        </p:nvSpPr>
        <p:spPr>
          <a:xfrm>
            <a:off x="457200" y="1600200"/>
            <a:ext cx="8457818" cy="4525963"/>
          </a:xfrm>
        </p:spPr>
        <p:txBody>
          <a:bodyPr>
            <a:normAutofit/>
          </a:bodyPr>
          <a:lstStyle/>
          <a:p>
            <a:r>
              <a:rPr lang="en-US" dirty="0" smtClean="0"/>
              <a:t>For Next Time</a:t>
            </a:r>
          </a:p>
          <a:p>
            <a:endParaRPr lang="en-US" dirty="0" smtClean="0"/>
          </a:p>
          <a:p>
            <a:r>
              <a:rPr lang="en-US" dirty="0" smtClean="0"/>
              <a:t>Spring Break….. March 26</a:t>
            </a:r>
            <a:r>
              <a:rPr lang="en-US" baseline="30000" dirty="0" smtClean="0"/>
              <a:t>th</a:t>
            </a:r>
            <a:endParaRPr lang="en-US" dirty="0" smtClean="0"/>
          </a:p>
          <a:p>
            <a:r>
              <a:rPr lang="en-US" dirty="0" smtClean="0"/>
              <a:t>A Resource</a:t>
            </a:r>
          </a:p>
          <a:p>
            <a:endParaRPr lang="en-US" dirty="0" smtClean="0"/>
          </a:p>
          <a:p>
            <a:endParaRPr lang="en-US" dirty="0" smtClean="0"/>
          </a:p>
          <a:p>
            <a:pPr lvl="1"/>
            <a:endParaRPr lang="en-US" dirty="0" smtClean="0"/>
          </a:p>
          <a:p>
            <a:pPr lvl="1"/>
            <a:endParaRPr lang="en-US" dirty="0" smtClean="0"/>
          </a:p>
          <a:p>
            <a:pPr marL="457200" lvl="1" indent="0">
              <a:buNone/>
            </a:pPr>
            <a:endParaRPr lang="en-US" dirty="0" smtClean="0"/>
          </a:p>
        </p:txBody>
      </p:sp>
    </p:spTree>
    <p:extLst>
      <p:ext uri="{BB962C8B-B14F-4D97-AF65-F5344CB8AC3E}">
        <p14:creationId xmlns:mc="http://schemas.openxmlformats.org/markup-compatibility/2006" xmlns:mv="urn:schemas-microsoft-com:mac:vml" xmlns:p14="http://schemas.microsoft.com/office/powerpoint/2010/main" xmlns="" val="240807059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 Plain English Videos</a:t>
            </a:r>
            <a:endParaRPr lang="en-US" dirty="0"/>
          </a:p>
        </p:txBody>
      </p:sp>
      <p:pic>
        <p:nvPicPr>
          <p:cNvPr id="1026" name="Picture 2" descr="Common Craft Logo - ">
            <a:hlinkClick r:id="rId2" tooltip="Common Craft home page"/>
          </p:cNvPr>
          <p:cNvPicPr>
            <a:picLocks noChangeAspect="1" noChangeArrowheads="1"/>
          </p:cNvPicPr>
          <p:nvPr/>
        </p:nvPicPr>
        <p:blipFill>
          <a:blip r:embed="rId3"/>
          <a:srcRect/>
          <a:stretch>
            <a:fillRect/>
          </a:stretch>
        </p:blipFill>
        <p:spPr bwMode="auto">
          <a:xfrm>
            <a:off x="2472055" y="2490152"/>
            <a:ext cx="4347838" cy="1807528"/>
          </a:xfrm>
          <a:prstGeom prst="rect">
            <a:avLst/>
          </a:prstGeom>
          <a:noFill/>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For Next Time</a:t>
            </a:r>
            <a:endParaRPr lang="en-US" dirty="0"/>
          </a:p>
        </p:txBody>
      </p:sp>
      <p:sp>
        <p:nvSpPr>
          <p:cNvPr id="3" name="Content Placeholder 2"/>
          <p:cNvSpPr>
            <a:spLocks noGrp="1"/>
          </p:cNvSpPr>
          <p:nvPr>
            <p:ph idx="1"/>
          </p:nvPr>
        </p:nvSpPr>
        <p:spPr>
          <a:xfrm>
            <a:off x="457200" y="1787858"/>
            <a:ext cx="8229600" cy="4338306"/>
          </a:xfrm>
        </p:spPr>
        <p:txBody>
          <a:bodyPr>
            <a:normAutofit/>
          </a:bodyPr>
          <a:lstStyle/>
          <a:p>
            <a:r>
              <a:rPr lang="en-US" dirty="0" smtClean="0"/>
              <a:t>Collaboration in the School Social Network by Schultz-Jones</a:t>
            </a:r>
          </a:p>
          <a:p>
            <a:r>
              <a:rPr lang="en-US" dirty="0" smtClean="0"/>
              <a:t>We’ll take the Myers-Briggs &amp; Learning Styles in class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Explorations in Collaboration</a:t>
            </a:r>
            <a:br>
              <a:rPr lang="en-US" dirty="0" smtClean="0"/>
            </a:br>
            <a:r>
              <a:rPr lang="en-US" dirty="0" smtClean="0"/>
              <a:t>Assignment </a:t>
            </a:r>
            <a:endParaRPr lang="en-US" dirty="0"/>
          </a:p>
        </p:txBody>
      </p:sp>
      <p:sp>
        <p:nvSpPr>
          <p:cNvPr id="3" name="Content Placeholder 2"/>
          <p:cNvSpPr>
            <a:spLocks noGrp="1"/>
          </p:cNvSpPr>
          <p:nvPr>
            <p:ph idx="1"/>
          </p:nvPr>
        </p:nvSpPr>
        <p:spPr/>
        <p:txBody>
          <a:bodyPr>
            <a:normAutofit fontScale="85000" lnSpcReduction="10000"/>
          </a:bodyPr>
          <a:lstStyle/>
          <a:p>
            <a:pPr algn="ctr">
              <a:buNone/>
            </a:pPr>
            <a:r>
              <a:rPr lang="en-US" b="1" dirty="0" smtClean="0"/>
              <a:t>	You may select from one of the following options. Write a 2-3 page paper describing your observations relating to collaboration. </a:t>
            </a:r>
          </a:p>
          <a:p>
            <a:r>
              <a:rPr lang="en-US" b="1" dirty="0" smtClean="0"/>
              <a:t>1. If you are a school media specialist, approach a teacher with a possible project for collaboration. If you are a teacher, approach a media specialist with a possible project for collaboration. </a:t>
            </a:r>
          </a:p>
          <a:p>
            <a:r>
              <a:rPr lang="en-US" b="1" dirty="0" smtClean="0"/>
              <a:t>2. Observe a media specialist presenting a lesson. </a:t>
            </a:r>
          </a:p>
          <a:p>
            <a:r>
              <a:rPr lang="en-US" b="1" dirty="0" smtClean="0"/>
              <a:t>3. Interview a school librarian about his/her collaboration experience. 	</a:t>
            </a:r>
          </a:p>
          <a:p>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Explorations in Collaboration</a:t>
            </a:r>
            <a:br>
              <a:rPr lang="en-US" dirty="0" smtClean="0"/>
            </a:br>
            <a:r>
              <a:rPr lang="en-US" dirty="0" smtClean="0"/>
              <a:t>Assignment </a:t>
            </a:r>
            <a:endParaRPr lang="en-US" dirty="0"/>
          </a:p>
        </p:txBody>
      </p:sp>
      <p:sp>
        <p:nvSpPr>
          <p:cNvPr id="3" name="Content Placeholder 2"/>
          <p:cNvSpPr>
            <a:spLocks noGrp="1"/>
          </p:cNvSpPr>
          <p:nvPr>
            <p:ph idx="1"/>
          </p:nvPr>
        </p:nvSpPr>
        <p:spPr/>
        <p:txBody>
          <a:bodyPr>
            <a:normAutofit fontScale="92500" lnSpcReduction="20000"/>
          </a:bodyPr>
          <a:lstStyle/>
          <a:p>
            <a:pPr>
              <a:buNone/>
            </a:pPr>
            <a:endParaRPr lang="en-US" b="1" dirty="0" smtClean="0"/>
          </a:p>
          <a:p>
            <a:r>
              <a:rPr lang="en-US" dirty="0" smtClean="0"/>
              <a:t>Detailed description of the observation, discussion, or interview. 	</a:t>
            </a:r>
          </a:p>
          <a:p>
            <a:r>
              <a:rPr lang="en-US" dirty="0" smtClean="0"/>
              <a:t>What is your evaluation of the collaboration that occurred? How effective was the collaboration 	</a:t>
            </a:r>
          </a:p>
          <a:p>
            <a:r>
              <a:rPr lang="en-US" dirty="0" smtClean="0"/>
              <a:t>Collaboration 	A meaningful lesson was observed, created, or discussed in an interview. 	</a:t>
            </a:r>
          </a:p>
          <a:p>
            <a:r>
              <a:rPr lang="en-US" dirty="0" smtClean="0"/>
              <a:t>Suggestions for Improvement 	What could this media specialist or you have done to improve the collaboration? 		</a:t>
            </a:r>
          </a:p>
          <a:p>
            <a:endParaRPr lang="en-US" dirty="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16722</TotalTime>
  <Words>596</Words>
  <Application>Microsoft Macintosh PowerPoint</Application>
  <PresentationFormat>On-screen Show (4:3)</PresentationFormat>
  <Paragraphs>191</Paragraphs>
  <Slides>40</Slides>
  <Notes>2</Notes>
  <HiddenSlides>0</HiddenSlides>
  <MMClips>0</MMClips>
  <ScaleCrop>false</ScaleCrop>
  <HeadingPairs>
    <vt:vector size="4" baseType="variant">
      <vt:variant>
        <vt:lpstr>Theme</vt:lpstr>
      </vt:variant>
      <vt:variant>
        <vt:i4>1</vt:i4>
      </vt:variant>
      <vt:variant>
        <vt:lpstr>Slide Titles</vt:lpstr>
      </vt:variant>
      <vt:variant>
        <vt:i4>40</vt:i4>
      </vt:variant>
    </vt:vector>
  </HeadingPairs>
  <TitlesOfParts>
    <vt:vector size="41" baseType="lpstr">
      <vt:lpstr>Office Theme</vt:lpstr>
      <vt:lpstr>Information Literacy Instruction for School Libraries</vt:lpstr>
      <vt:lpstr>Welcome back Everyone!</vt:lpstr>
      <vt:lpstr>Question of the week</vt:lpstr>
      <vt:lpstr>Agenda</vt:lpstr>
      <vt:lpstr>Housekeeping</vt:lpstr>
      <vt:lpstr>In Plain English Videos</vt:lpstr>
      <vt:lpstr>For Next Time</vt:lpstr>
      <vt:lpstr>Explorations in Collaboration Assignment </vt:lpstr>
      <vt:lpstr>Explorations in Collaboration Assignment </vt:lpstr>
      <vt:lpstr>Exploration in Collaboration Due Date</vt:lpstr>
      <vt:lpstr>Your Lessons</vt:lpstr>
      <vt:lpstr>Web 3.0</vt:lpstr>
      <vt:lpstr>Jim Peterson</vt:lpstr>
      <vt:lpstr>Jim Peterson</vt:lpstr>
      <vt:lpstr>Illini Cloud</vt:lpstr>
      <vt:lpstr>Your Questions</vt:lpstr>
      <vt:lpstr>Your Questions</vt:lpstr>
      <vt:lpstr>Your Questions</vt:lpstr>
      <vt:lpstr>Your Questions</vt:lpstr>
      <vt:lpstr>Your Questions</vt:lpstr>
      <vt:lpstr>Your Questions</vt:lpstr>
      <vt:lpstr>Your Questions</vt:lpstr>
      <vt:lpstr>Your Questions</vt:lpstr>
      <vt:lpstr>Your Questions</vt:lpstr>
      <vt:lpstr>Your Questions</vt:lpstr>
      <vt:lpstr>Your Questions</vt:lpstr>
      <vt:lpstr>Small Group Activity</vt:lpstr>
      <vt:lpstr>Task Definintion</vt:lpstr>
      <vt:lpstr>Information Seeking Strategies</vt:lpstr>
      <vt:lpstr>Location &amp; Access</vt:lpstr>
      <vt:lpstr>Use of Information</vt:lpstr>
      <vt:lpstr>Synthesis</vt:lpstr>
      <vt:lpstr>Evaluation</vt:lpstr>
      <vt:lpstr>Task Definintion</vt:lpstr>
      <vt:lpstr>Information Seeking Strategies</vt:lpstr>
      <vt:lpstr>Location &amp; Access</vt:lpstr>
      <vt:lpstr>Use of Information</vt:lpstr>
      <vt:lpstr>Synthesis</vt:lpstr>
      <vt:lpstr>Evaluation</vt:lpstr>
      <vt:lpstr>Information Overload Syndrome</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Information Literacy Instruction for School Libraries</dc:title>
  <dc:creator>Chris Bohne</dc:creator>
  <cp:lastModifiedBy>bohnec</cp:lastModifiedBy>
  <cp:revision>46</cp:revision>
  <dcterms:created xsi:type="dcterms:W3CDTF">2012-03-11T19:12:46Z</dcterms:created>
  <dcterms:modified xsi:type="dcterms:W3CDTF">2012-03-13T20:40:56Z</dcterms:modified>
</cp:coreProperties>
</file>